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22"/>
  </p:notesMasterIdLst>
  <p:sldIdLst>
    <p:sldId id="386" r:id="rId2"/>
    <p:sldId id="270" r:id="rId3"/>
    <p:sldId id="286" r:id="rId4"/>
    <p:sldId id="271" r:id="rId5"/>
    <p:sldId id="261" r:id="rId6"/>
    <p:sldId id="387" r:id="rId7"/>
    <p:sldId id="385" r:id="rId8"/>
    <p:sldId id="388" r:id="rId9"/>
    <p:sldId id="375" r:id="rId10"/>
    <p:sldId id="376" r:id="rId11"/>
    <p:sldId id="377" r:id="rId12"/>
    <p:sldId id="378" r:id="rId13"/>
    <p:sldId id="380" r:id="rId14"/>
    <p:sldId id="379" r:id="rId15"/>
    <p:sldId id="381" r:id="rId16"/>
    <p:sldId id="382" r:id="rId17"/>
    <p:sldId id="383" r:id="rId18"/>
    <p:sldId id="384" r:id="rId19"/>
    <p:sldId id="369" r:id="rId20"/>
    <p:sldId id="268" r:id="rId21"/>
  </p:sldIdLst>
  <p:sldSz cx="9144000" cy="5143500" type="screen16x9"/>
  <p:notesSz cx="6858000" cy="9144000"/>
  <p:embeddedFontLst>
    <p:embeddedFont>
      <p:font typeface="Bahnschrift" panose="020B0502040204020203" pitchFamily="34" charset="0"/>
      <p:regular r:id="rId23"/>
      <p:bold r:id="rId24"/>
    </p:embeddedFont>
    <p:embeddedFont>
      <p:font typeface="Bahnschrift SemiCondensed" panose="020B0502040204020203" pitchFamily="34" charset="0"/>
      <p:regular r:id="rId25"/>
      <p:bold r:id="rId26"/>
    </p:embeddedFont>
    <p:embeddedFont>
      <p:font typeface="Calibri" panose="020F0502020204030204" pitchFamily="34" charset="0"/>
      <p:regular r:id="rId27"/>
      <p:bold r:id="rId28"/>
      <p:italic r:id="rId29"/>
      <p:boldItalic r:id="rId30"/>
    </p:embeddedFont>
    <p:embeddedFont>
      <p:font typeface="Fira Sans" panose="020B0503050000020004"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Montserrat Alternates" panose="020B0604020202020204" charset="0"/>
      <p:regular r:id="rId39"/>
      <p:bold r:id="rId40"/>
      <p:italic r:id="rId41"/>
      <p:boldItalic r:id="rId42"/>
    </p:embeddedFont>
    <p:embeddedFont>
      <p:font typeface="Montserrat Bold" panose="00000800000000000000" pitchFamily="2" charset="0"/>
      <p:bold r:id="rId43"/>
    </p:embeddedFont>
    <p:embeddedFont>
      <p:font typeface="Montserrat ExtraBold" panose="00000900000000000000" pitchFamily="2" charset="0"/>
      <p:bold r:id="rId44"/>
      <p:boldItalic r:id="rId45"/>
    </p:embeddedFont>
    <p:embeddedFont>
      <p:font typeface="Open Sans Extra Bold" panose="020B0604020202020204" charset="0"/>
      <p:regular r:id="rId46"/>
    </p:embeddedFont>
    <p:embeddedFont>
      <p:font typeface="Poppins" panose="00000500000000000000" pitchFamily="2" charset="0"/>
      <p:regular r:id="rId47"/>
      <p:bold r:id="rId48"/>
      <p:italic r:id="rId49"/>
      <p:boldItalic r:id="rId50"/>
    </p:embeddedFont>
    <p:embeddedFont>
      <p:font typeface="Sitka Heading" pitchFamily="2" charset="0"/>
      <p:regular r:id="rId51"/>
      <p:bold r:id="rId52"/>
      <p:italic r:id="rId53"/>
      <p:boldItalic r:id="rId54"/>
    </p:embeddedFont>
    <p:embeddedFont>
      <p:font typeface="Sitka Subheading"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DA0"/>
    <a:srgbClr val="000000"/>
    <a:srgbClr val="AE0000"/>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3C6B8B-E422-45FD-B5D7-3F0C0B99AC2F}">
  <a:tblStyle styleId="{2C3C6B8B-E422-45FD-B5D7-3F0C0B99AC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Style à thème 2 - Accentuation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2392" autoAdjust="0"/>
  </p:normalViewPr>
  <p:slideViewPr>
    <p:cSldViewPr snapToGrid="0">
      <p:cViewPr>
        <p:scale>
          <a:sx n="75" d="100"/>
          <a:sy n="75" d="100"/>
        </p:scale>
        <p:origin x="1445"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9.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49851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fb59caa63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fb59caa63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Dans le cadre de ce projet, nous avons analysé des données provenant du Play Store afin d'aider deux utilisateurs spécifiques,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Mme </a:t>
            </a:r>
            <a:r>
              <a:rPr lang="fr-FR" sz="1100" b="0" i="0" u="none" strike="noStrike" cap="none" dirty="0" err="1">
                <a:solidFill>
                  <a:srgbClr val="000000"/>
                </a:solidFill>
                <a:effectLst/>
                <a:latin typeface="Arial"/>
                <a:ea typeface="Arial"/>
                <a:cs typeface="Arial"/>
                <a:sym typeface="Arial"/>
              </a:rPr>
              <a:t>Ajmi</a:t>
            </a:r>
            <a:r>
              <a:rPr lang="fr-FR" sz="1100" b="0" i="0" u="none" strike="noStrike" cap="none" dirty="0">
                <a:solidFill>
                  <a:srgbClr val="000000"/>
                </a:solidFill>
                <a:effectLst/>
                <a:latin typeface="Arial"/>
                <a:ea typeface="Arial"/>
                <a:cs typeface="Arial"/>
                <a:sym typeface="Arial"/>
              </a:rPr>
              <a:t> et M. </a:t>
            </a:r>
            <a:r>
              <a:rPr lang="fr-FR" sz="1100" b="0" i="0" u="none" strike="noStrike" cap="none" dirty="0" err="1">
                <a:solidFill>
                  <a:srgbClr val="000000"/>
                </a:solidFill>
                <a:effectLst/>
                <a:latin typeface="Arial"/>
                <a:ea typeface="Arial"/>
                <a:cs typeface="Arial"/>
                <a:sym typeface="Arial"/>
              </a:rPr>
              <a:t>Demoli</a:t>
            </a:r>
            <a:r>
              <a:rPr lang="fr-FR" sz="1100" b="0" i="0" u="none" strike="noStrike" cap="none" dirty="0">
                <a:solidFill>
                  <a:srgbClr val="000000"/>
                </a:solidFill>
                <a:effectLst/>
                <a:latin typeface="Arial"/>
                <a:ea typeface="Arial"/>
                <a:cs typeface="Arial"/>
                <a:sym typeface="Arial"/>
              </a:rPr>
              <a:t>, à sélectionner les applications les plus pertinentes en fonction de leurs intérêts et préférences. Les utilisateurs sont souvent confrontés à un grand nombre d'applications similaires, ce qui rend difficile la sélection de l'application la plus adaptée à leurs besoins spécifiques.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103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Ce </a:t>
            </a:r>
            <a:r>
              <a:rPr lang="fr-FR" sz="1100" b="0" i="0" u="none" strike="noStrike" cap="none" dirty="0" err="1">
                <a:solidFill>
                  <a:srgbClr val="000000"/>
                </a:solidFill>
                <a:effectLst/>
                <a:latin typeface="Arial"/>
                <a:ea typeface="Arial"/>
                <a:cs typeface="Arial"/>
                <a:sym typeface="Arial"/>
              </a:rPr>
              <a:t>boxplot</a:t>
            </a:r>
            <a:r>
              <a:rPr lang="fr-FR" sz="1100" b="0" i="0" u="none" strike="noStrike" cap="none" dirty="0">
                <a:solidFill>
                  <a:srgbClr val="000000"/>
                </a:solidFill>
                <a:effectLst/>
                <a:latin typeface="Arial"/>
                <a:ea typeface="Arial"/>
                <a:cs typeface="Arial"/>
                <a:sym typeface="Arial"/>
              </a:rPr>
              <a:t> montre la distribution des notes par catégorie pour les catégories 'BUSINESS', 'FAMILY', 'TOOLS' et 'PRODUCTIVITY', </a:t>
            </a:r>
          </a:p>
          <a:p>
            <a:pPr marL="158750" indent="0">
              <a:buNone/>
            </a:pPr>
            <a:r>
              <a:rPr lang="fr-FR" sz="1100" b="0" i="0" u="none" strike="noStrike" cap="none" dirty="0">
                <a:solidFill>
                  <a:srgbClr val="000000"/>
                </a:solidFill>
                <a:effectLst/>
                <a:latin typeface="Arial"/>
                <a:ea typeface="Arial"/>
                <a:cs typeface="Arial"/>
                <a:sym typeface="Arial"/>
              </a:rPr>
              <a:t>qui sont celles qui nous intéressent pour la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 On peut voir que les notes varient entre 3.25 et 5 pour toutes les catégories, </a:t>
            </a:r>
          </a:p>
          <a:p>
            <a:pPr marL="158750" indent="0">
              <a:buNone/>
            </a:pPr>
            <a:r>
              <a:rPr lang="fr-FR" sz="1100" b="0" i="0" u="none" strike="noStrike" cap="none" dirty="0">
                <a:solidFill>
                  <a:srgbClr val="000000"/>
                </a:solidFill>
                <a:effectLst/>
                <a:latin typeface="Arial"/>
                <a:ea typeface="Arial"/>
                <a:cs typeface="Arial"/>
                <a:sym typeface="Arial"/>
              </a:rPr>
              <a:t>avec des médianes proches de 4.25. Ce type de visualisation nous aide à comprendre la variation des notes au sein de chaque catégorie et à identifier les tendances générales.</a:t>
            </a:r>
          </a:p>
        </p:txBody>
      </p:sp>
    </p:spTree>
    <p:extLst>
      <p:ext uri="{BB962C8B-B14F-4D97-AF65-F5344CB8AC3E}">
        <p14:creationId xmlns:p14="http://schemas.microsoft.com/office/powerpoint/2010/main" val="404339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On a fait d’autre graphe qui nous permettent d'identifier des tendances, des relations et des anomalies cruciales pour répondre aux questions d'intérêt de Mme </a:t>
            </a:r>
            <a:r>
              <a:rPr lang="fr-FR" sz="1100" b="0" i="0" u="none" strike="noStrike" cap="none" dirty="0" err="1">
                <a:solidFill>
                  <a:srgbClr val="000000"/>
                </a:solidFill>
                <a:effectLst/>
                <a:latin typeface="Arial"/>
                <a:ea typeface="Arial"/>
                <a:cs typeface="Arial"/>
                <a:sym typeface="Arial"/>
              </a:rPr>
              <a:t>Ajmi</a:t>
            </a:r>
            <a:r>
              <a:rPr lang="fr-FR" sz="1100" b="0" i="0" u="none" strike="noStrike" cap="none" dirty="0">
                <a:solidFill>
                  <a:srgbClr val="000000"/>
                </a:solidFill>
                <a:effectLst/>
                <a:latin typeface="Arial"/>
                <a:ea typeface="Arial"/>
                <a:cs typeface="Arial"/>
                <a:sym typeface="Arial"/>
              </a:rPr>
              <a:t> et M. </a:t>
            </a:r>
            <a:r>
              <a:rPr lang="fr-FR" sz="1100" b="0" i="0" u="none" strike="noStrike" cap="none" dirty="0" err="1">
                <a:solidFill>
                  <a:srgbClr val="000000"/>
                </a:solidFill>
                <a:effectLst/>
                <a:latin typeface="Arial"/>
                <a:ea typeface="Arial"/>
                <a:cs typeface="Arial"/>
                <a:sym typeface="Arial"/>
              </a:rPr>
              <a:t>Demoli</a:t>
            </a:r>
            <a:r>
              <a:rPr lang="fr-FR" sz="1100" b="0" i="0" u="none" strike="noStrike" cap="none" dirty="0">
                <a:solidFill>
                  <a:srgbClr val="000000"/>
                </a:solidFill>
                <a:effectLst/>
                <a:latin typeface="Arial"/>
                <a:ea typeface="Arial"/>
                <a:cs typeface="Arial"/>
                <a:sym typeface="Arial"/>
              </a:rPr>
              <a:t>. </a:t>
            </a:r>
          </a:p>
          <a:p>
            <a:pPr marL="158750" indent="0">
              <a:buNone/>
            </a:pPr>
            <a:r>
              <a:rPr lang="fr-FR" sz="1100" b="0" i="0" u="none" strike="noStrike" cap="none" dirty="0">
                <a:solidFill>
                  <a:srgbClr val="000000"/>
                </a:solidFill>
                <a:effectLst/>
                <a:latin typeface="Arial"/>
                <a:ea typeface="Arial"/>
                <a:cs typeface="Arial"/>
                <a:sym typeface="Arial"/>
              </a:rPr>
              <a:t>  La lisibilité et la clarté de ces visualisations assurent qu'elles sont auto-suffisantes et faciles à interpréter, aidant ainsi à tirer des conclusions valides et pertinentes.</a:t>
            </a:r>
          </a:p>
        </p:txBody>
      </p:sp>
    </p:spTree>
    <p:extLst>
      <p:ext uri="{BB962C8B-B14F-4D97-AF65-F5344CB8AC3E}">
        <p14:creationId xmlns:p14="http://schemas.microsoft.com/office/powerpoint/2010/main" val="771368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Ce graphique linéaire montre l'évolution des notes moyennes des applications au fil des ans. On observe une tendance à l'amélioration des notes,</a:t>
            </a:r>
          </a:p>
          <a:p>
            <a:r>
              <a:rPr lang="fr-FR" sz="1100" b="0" i="0" u="none" strike="noStrike" cap="none" dirty="0">
                <a:solidFill>
                  <a:srgbClr val="000000"/>
                </a:solidFill>
                <a:effectLst/>
                <a:latin typeface="Arial"/>
                <a:ea typeface="Arial"/>
                <a:cs typeface="Arial"/>
                <a:sym typeface="Arial"/>
              </a:rPr>
              <a:t> ce qui peut indiquer une augmentation de la qualité des applications au fil du temps.</a:t>
            </a:r>
          </a:p>
          <a:p>
            <a:r>
              <a:rPr lang="fr-FR" sz="1100" b="0" i="0" u="none" strike="noStrike" cap="none" dirty="0">
                <a:solidFill>
                  <a:srgbClr val="000000"/>
                </a:solidFill>
                <a:effectLst/>
                <a:latin typeface="Arial"/>
                <a:ea typeface="Arial"/>
                <a:cs typeface="Arial"/>
                <a:sym typeface="Arial"/>
              </a:rPr>
              <a:t> Par exemple, après une baisse en 2012, les notes moyennes montrent une amélioration continue jusqu'en 2018. </a:t>
            </a:r>
          </a:p>
          <a:p>
            <a:r>
              <a:rPr lang="fr-FR" sz="1100" b="0" i="0" u="none" strike="noStrike" cap="none" dirty="0">
                <a:solidFill>
                  <a:srgbClr val="000000"/>
                </a:solidFill>
                <a:effectLst/>
                <a:latin typeface="Arial"/>
                <a:ea typeface="Arial"/>
                <a:cs typeface="Arial"/>
                <a:sym typeface="Arial"/>
              </a:rPr>
              <a:t>Cette information est cruciale pour les développeurs et les utilisateurs, </a:t>
            </a:r>
          </a:p>
          <a:p>
            <a:r>
              <a:rPr lang="fr-FR" sz="1100" b="0" i="0" u="none" strike="noStrike" cap="none" dirty="0">
                <a:solidFill>
                  <a:srgbClr val="000000"/>
                </a:solidFill>
                <a:effectLst/>
                <a:latin typeface="Arial"/>
                <a:ea typeface="Arial"/>
                <a:cs typeface="Arial"/>
                <a:sym typeface="Arial"/>
              </a:rPr>
              <a:t>car elle reflète les efforts continus pour améliorer les applications. Pour notre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 cette tendance à l'amélioration peut influencer la pondération des critères de qualité des applications</a:t>
            </a:r>
          </a:p>
        </p:txBody>
      </p:sp>
    </p:spTree>
    <p:extLst>
      <p:ext uri="{BB962C8B-B14F-4D97-AF65-F5344CB8AC3E}">
        <p14:creationId xmlns:p14="http://schemas.microsoft.com/office/powerpoint/2010/main" val="280192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Ce </a:t>
            </a:r>
            <a:r>
              <a:rPr lang="fr-FR" sz="1100" b="0" i="0" u="none" strike="noStrike" cap="none" dirty="0" err="1">
                <a:solidFill>
                  <a:srgbClr val="000000"/>
                </a:solidFill>
                <a:effectLst/>
                <a:latin typeface="Arial"/>
                <a:ea typeface="Arial"/>
                <a:cs typeface="Arial"/>
                <a:sym typeface="Arial"/>
              </a:rPr>
              <a:t>scatter</a:t>
            </a:r>
            <a:r>
              <a:rPr lang="fr-FR" sz="1100" b="0" i="0" u="none" strike="noStrike" cap="none" dirty="0">
                <a:solidFill>
                  <a:srgbClr val="000000"/>
                </a:solidFill>
                <a:effectLst/>
                <a:latin typeface="Arial"/>
                <a:ea typeface="Arial"/>
                <a:cs typeface="Arial"/>
                <a:sym typeface="Arial"/>
              </a:rPr>
              <a:t> plot montre une relation positive entre les notes des applications et leur nombre de téléchargements.</a:t>
            </a:r>
          </a:p>
          <a:p>
            <a:pPr marL="158750" indent="0">
              <a:buNone/>
            </a:pPr>
            <a:r>
              <a:rPr lang="fr-FR" sz="1100" b="0" i="0" u="none" strike="noStrike" cap="none" dirty="0">
                <a:solidFill>
                  <a:srgbClr val="000000"/>
                </a:solidFill>
                <a:effectLst/>
                <a:latin typeface="Arial"/>
                <a:ea typeface="Arial"/>
                <a:cs typeface="Arial"/>
                <a:sym typeface="Arial"/>
              </a:rPr>
              <a:t> Les applications mieux notées tendent à avoir plus de téléchargements, indiquant que la qualité perçue influence fortement la popularité.</a:t>
            </a:r>
          </a:p>
        </p:txBody>
      </p:sp>
    </p:spTree>
    <p:extLst>
      <p:ext uri="{BB962C8B-B14F-4D97-AF65-F5344CB8AC3E}">
        <p14:creationId xmlns:p14="http://schemas.microsoft.com/office/powerpoint/2010/main" val="3138819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 Analyse de la </a:t>
            </a:r>
            <a:r>
              <a:rPr lang="fr-FR" sz="1100" b="0" i="0" u="none" strike="noStrike" cap="none" dirty="0" err="1">
                <a:solidFill>
                  <a:srgbClr val="000000"/>
                </a:solidFill>
                <a:effectLst/>
                <a:latin typeface="Arial"/>
                <a:ea typeface="Arial"/>
                <a:cs typeface="Arial"/>
                <a:sym typeface="Arial"/>
              </a:rPr>
              <a:t>Heatmap</a:t>
            </a:r>
            <a:r>
              <a:rPr lang="fr-FR" sz="1100" b="0" i="0" u="none" strike="noStrike" cap="none" dirty="0">
                <a:solidFill>
                  <a:srgbClr val="000000"/>
                </a:solidFill>
                <a:effectLst/>
                <a:latin typeface="Arial"/>
                <a:ea typeface="Arial"/>
                <a:cs typeface="Arial"/>
                <a:sym typeface="Arial"/>
              </a:rPr>
              <a:t> de Corrélation</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Cette </a:t>
            </a:r>
            <a:r>
              <a:rPr lang="fr-FR" sz="1100" b="0" i="0" u="none" strike="noStrike" cap="none" dirty="0" err="1">
                <a:solidFill>
                  <a:srgbClr val="000000"/>
                </a:solidFill>
                <a:effectLst/>
                <a:latin typeface="Arial"/>
                <a:ea typeface="Arial"/>
                <a:cs typeface="Arial"/>
                <a:sym typeface="Arial"/>
              </a:rPr>
              <a:t>heatmap</a:t>
            </a:r>
            <a:r>
              <a:rPr lang="fr-FR" sz="1100" b="0" i="0" u="none" strike="noStrike" cap="none" dirty="0">
                <a:solidFill>
                  <a:srgbClr val="000000"/>
                </a:solidFill>
                <a:effectLst/>
                <a:latin typeface="Arial"/>
                <a:ea typeface="Arial"/>
                <a:cs typeface="Arial"/>
                <a:sym typeface="Arial"/>
              </a:rPr>
              <a:t> de corrélation montre les relations entre différentes variables numériques des applications du Play Store. Voici les principales observations :</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1. **</a:t>
            </a:r>
            <a:r>
              <a:rPr lang="fr-FR" sz="1100" b="0" i="0" u="none" strike="noStrike" cap="none" dirty="0" err="1">
                <a:solidFill>
                  <a:srgbClr val="000000"/>
                </a:solidFill>
                <a:effectLst/>
                <a:latin typeface="Arial"/>
                <a:ea typeface="Arial"/>
                <a:cs typeface="Arial"/>
                <a:sym typeface="Arial"/>
              </a:rPr>
              <a:t>Reviews</a:t>
            </a:r>
            <a:r>
              <a:rPr lang="fr-FR" sz="1100" b="0" i="0" u="none" strike="noStrike" cap="none" dirty="0">
                <a:solidFill>
                  <a:srgbClr val="000000"/>
                </a:solidFill>
                <a:effectLst/>
                <a:latin typeface="Arial"/>
                <a:ea typeface="Arial"/>
                <a:cs typeface="Arial"/>
                <a:sym typeface="Arial"/>
              </a:rPr>
              <a:t> et </a:t>
            </a:r>
            <a:r>
              <a:rPr lang="fr-FR" sz="1100" b="0" i="0" u="none" strike="noStrike" cap="none" dirty="0" err="1">
                <a:solidFill>
                  <a:srgbClr val="000000"/>
                </a:solidFill>
                <a:effectLst/>
                <a:latin typeface="Arial"/>
                <a:ea typeface="Arial"/>
                <a:cs typeface="Arial"/>
                <a:sym typeface="Arial"/>
              </a:rPr>
              <a:t>Installs</a:t>
            </a:r>
            <a:r>
              <a:rPr lang="fr-FR" sz="1100" b="0" i="0" u="none" strike="noStrike" cap="none" dirty="0">
                <a:solidFill>
                  <a:srgbClr val="000000"/>
                </a:solidFill>
                <a:effectLst/>
                <a:latin typeface="Arial"/>
                <a:ea typeface="Arial"/>
                <a:cs typeface="Arial"/>
                <a:sym typeface="Arial"/>
              </a:rPr>
              <a:t>** : Il y a une corrélation positive significative (0.62) entre le nombre d'avis (</a:t>
            </a:r>
            <a:r>
              <a:rPr lang="fr-FR" sz="1100" b="0" i="0" u="none" strike="noStrike" cap="none" dirty="0" err="1">
                <a:solidFill>
                  <a:srgbClr val="000000"/>
                </a:solidFill>
                <a:effectLst/>
                <a:latin typeface="Arial"/>
                <a:ea typeface="Arial"/>
                <a:cs typeface="Arial"/>
                <a:sym typeface="Arial"/>
              </a:rPr>
              <a:t>Reviews</a:t>
            </a:r>
            <a:r>
              <a:rPr lang="fr-FR" sz="1100" b="0" i="0" u="none" strike="noStrike" cap="none" dirty="0">
                <a:solidFill>
                  <a:srgbClr val="000000"/>
                </a:solidFill>
                <a:effectLst/>
                <a:latin typeface="Arial"/>
                <a:ea typeface="Arial"/>
                <a:cs typeface="Arial"/>
                <a:sym typeface="Arial"/>
              </a:rPr>
              <a:t>) et le nombre de téléchargements (</a:t>
            </a:r>
            <a:r>
              <a:rPr lang="fr-FR" sz="1100" b="0" i="0" u="none" strike="noStrike" cap="none" dirty="0" err="1">
                <a:solidFill>
                  <a:srgbClr val="000000"/>
                </a:solidFill>
                <a:effectLst/>
                <a:latin typeface="Arial"/>
                <a:ea typeface="Arial"/>
                <a:cs typeface="Arial"/>
                <a:sym typeface="Arial"/>
              </a:rPr>
              <a:t>Installs</a:t>
            </a:r>
            <a:r>
              <a:rPr lang="fr-FR" sz="1100" b="0" i="0" u="none" strike="noStrike" cap="none" dirty="0">
                <a:solidFill>
                  <a:srgbClr val="000000"/>
                </a:solidFill>
                <a:effectLst/>
                <a:latin typeface="Arial"/>
                <a:ea typeface="Arial"/>
                <a:cs typeface="Arial"/>
                <a:sym typeface="Arial"/>
              </a:rPr>
              <a:t>). Cela indique que les applications avec plus d'avis tendent à avoir un plus grand nombre de téléchargements.</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2. **Autres Corrélations** : Les autres corrélations sont faibles, suggérant que les variables telles que la note (Rating), la taille (Size), et le prix (Price) n'ont pas de relations fortes les unes avec les autres dans ce </a:t>
            </a:r>
            <a:r>
              <a:rPr lang="fr-FR" sz="1100" b="0" i="0" u="none" strike="noStrike" cap="none" dirty="0" err="1">
                <a:solidFill>
                  <a:srgbClr val="000000"/>
                </a:solidFill>
                <a:effectLst/>
                <a:latin typeface="Arial"/>
                <a:ea typeface="Arial"/>
                <a:cs typeface="Arial"/>
                <a:sym typeface="Arial"/>
              </a:rPr>
              <a:t>dataset</a:t>
            </a:r>
            <a:r>
              <a:rPr lang="fr-FR" sz="1100" b="0" i="0" u="none" strike="noStrike" cap="none" dirty="0">
                <a:solidFill>
                  <a:srgbClr val="000000"/>
                </a:solidFill>
                <a:effectLst/>
                <a:latin typeface="Arial"/>
                <a:ea typeface="Arial"/>
                <a:cs typeface="Arial"/>
                <a:sym typeface="Arial"/>
              </a:rPr>
              <a:t>.</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3. **Implications pour la Machine Learning** : </a:t>
            </a:r>
          </a:p>
          <a:p>
            <a:r>
              <a:rPr lang="fr-FR" sz="1100" b="0" i="0" u="none" strike="noStrike" cap="none" dirty="0">
                <a:solidFill>
                  <a:srgbClr val="000000"/>
                </a:solidFill>
                <a:effectLst/>
                <a:latin typeface="Arial"/>
                <a:ea typeface="Arial"/>
                <a:cs typeface="Arial"/>
                <a:sym typeface="Arial"/>
              </a:rPr>
              <a:t>   - Les fortes corrélations, comme celle entre les avis et les téléchargements, peuvent être des indicateurs importants pour les modèles prédictifs.</a:t>
            </a:r>
          </a:p>
          <a:p>
            <a:r>
              <a:rPr lang="fr-FR" sz="1100" b="0" i="0" u="none" strike="noStrike" cap="none" dirty="0">
                <a:solidFill>
                  <a:srgbClr val="000000"/>
                </a:solidFill>
                <a:effectLst/>
                <a:latin typeface="Arial"/>
                <a:ea typeface="Arial"/>
                <a:cs typeface="Arial"/>
                <a:sym typeface="Arial"/>
              </a:rPr>
              <a:t>   - Les faibles corrélations montrent que ces variables apportent des informations uniques et ne sont pas redondantes, ce qui est bénéfique pour la diversité des caractéristiques dans les modèles de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Cette </a:t>
            </a:r>
            <a:r>
              <a:rPr lang="fr-FR" sz="1100" b="0" i="0" u="none" strike="noStrike" cap="none" dirty="0" err="1">
                <a:solidFill>
                  <a:srgbClr val="000000"/>
                </a:solidFill>
                <a:effectLst/>
                <a:latin typeface="Arial"/>
                <a:ea typeface="Arial"/>
                <a:cs typeface="Arial"/>
                <a:sym typeface="Arial"/>
              </a:rPr>
              <a:t>heatmap</a:t>
            </a:r>
            <a:r>
              <a:rPr lang="fr-FR" sz="1100" b="0" i="0" u="none" strike="noStrike" cap="none" dirty="0">
                <a:solidFill>
                  <a:srgbClr val="000000"/>
                </a:solidFill>
                <a:effectLst/>
                <a:latin typeface="Arial"/>
                <a:ea typeface="Arial"/>
                <a:cs typeface="Arial"/>
                <a:sym typeface="Arial"/>
              </a:rPr>
              <a:t> est un outil essentiel pour comprendre les relations entre les variables et pour identifier les caractéristiques pertinentes à inclure dans les modèles de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272892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64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L’optimisation combinatoire est un domaine des mathématique et de l’informatique qui vise à trouver des solutions parmi un nombre fini de possibilités par exemple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fr-FR" dirty="0"/>
            </a:br>
            <a:r>
              <a:rPr lang="fr-FR" dirty="0"/>
              <a:t>1 : a des couts de 10, 20, 30 pour les taches ABC</a:t>
            </a:r>
            <a:br>
              <a:rPr lang="fr-FR" dirty="0"/>
            </a:br>
            <a:r>
              <a:rPr lang="fr-FR" dirty="0"/>
              <a:t>2 : a des couts de 20, 30, 10 pour les taches ABC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3 : a des couts de 30, 10, 20 pour les taches ABC</a:t>
            </a:r>
            <a:br>
              <a:rPr lang="fr-FR" dirty="0"/>
            </a:br>
            <a:endParaRPr lang="fr-FR" dirty="0"/>
          </a:p>
          <a:p>
            <a:pPr marL="0" lvl="0" indent="0" algn="l" rtl="0">
              <a:spcBef>
                <a:spcPts val="0"/>
              </a:spcBef>
              <a:spcAft>
                <a:spcPts val="0"/>
              </a:spcAft>
              <a:buNone/>
            </a:pPr>
            <a:r>
              <a:rPr lang="fr-FR" dirty="0"/>
              <a:t>Cout minimal de 30  c’est-à-dire : </a:t>
            </a:r>
            <a:br>
              <a:rPr lang="fr-FR" dirty="0"/>
            </a:br>
            <a:br>
              <a:rPr lang="fr-FR" dirty="0"/>
            </a:br>
            <a:r>
              <a:rPr lang="fr-FR" dirty="0"/>
              <a:t>1 = A10</a:t>
            </a:r>
            <a:br>
              <a:rPr lang="fr-FR" dirty="0"/>
            </a:br>
            <a:r>
              <a:rPr lang="fr-FR" dirty="0"/>
              <a:t>2=C10</a:t>
            </a:r>
            <a:br>
              <a:rPr lang="fr-FR" dirty="0"/>
            </a:br>
            <a:r>
              <a:rPr lang="fr-FR" dirty="0"/>
              <a:t>3=B10</a:t>
            </a:r>
            <a:endParaRPr dirty="0"/>
          </a:p>
        </p:txBody>
      </p:sp>
    </p:spTree>
    <p:extLst>
      <p:ext uri="{BB962C8B-B14F-4D97-AF65-F5344CB8AC3E}">
        <p14:creationId xmlns:p14="http://schemas.microsoft.com/office/powerpoint/2010/main" val="205904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L’optimisation combinatoire est un domaine des mathématique et de l’informatique qui vise à trouver des solutions parmi un nombre fini de possibilités par exemple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fr-FR" dirty="0"/>
            </a:br>
            <a:r>
              <a:rPr lang="fr-FR" dirty="0"/>
              <a:t>1 : a des couts de 10, 20, 30 pour les taches ABC</a:t>
            </a:r>
            <a:br>
              <a:rPr lang="fr-FR" dirty="0"/>
            </a:br>
            <a:r>
              <a:rPr lang="fr-FR" dirty="0"/>
              <a:t>2 : a des couts de 20, 30, 10 pour les taches ABC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3 : a des couts de 30, 10, 20 pour les taches ABC</a:t>
            </a:r>
            <a:br>
              <a:rPr lang="fr-FR" dirty="0"/>
            </a:br>
            <a:endParaRPr lang="fr-FR" dirty="0"/>
          </a:p>
          <a:p>
            <a:pPr marL="0" lvl="0" indent="0" algn="l" rtl="0">
              <a:spcBef>
                <a:spcPts val="0"/>
              </a:spcBef>
              <a:spcAft>
                <a:spcPts val="0"/>
              </a:spcAft>
              <a:buNone/>
            </a:pPr>
            <a:r>
              <a:rPr lang="fr-FR" dirty="0"/>
              <a:t>Cout minimal de 30  c’est-à-dire : </a:t>
            </a:r>
            <a:br>
              <a:rPr lang="fr-FR" dirty="0"/>
            </a:br>
            <a:br>
              <a:rPr lang="fr-FR" dirty="0"/>
            </a:br>
            <a:r>
              <a:rPr lang="fr-FR" dirty="0"/>
              <a:t>1 = A10</a:t>
            </a:r>
            <a:br>
              <a:rPr lang="fr-FR" dirty="0"/>
            </a:br>
            <a:r>
              <a:rPr lang="fr-FR" dirty="0"/>
              <a:t>2=C10</a:t>
            </a:r>
            <a:br>
              <a:rPr lang="fr-FR" dirty="0"/>
            </a:br>
            <a:r>
              <a:rPr lang="fr-FR" dirty="0"/>
              <a:t>3=B10</a:t>
            </a:r>
            <a:endParaRPr dirty="0"/>
          </a:p>
        </p:txBody>
      </p:sp>
    </p:spTree>
    <p:extLst>
      <p:ext uri="{BB962C8B-B14F-4D97-AF65-F5344CB8AC3E}">
        <p14:creationId xmlns:p14="http://schemas.microsoft.com/office/powerpoint/2010/main" val="2477131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10498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sz="1100" b="0" i="0" u="none" strike="noStrike" cap="none" dirty="0">
                <a:solidFill>
                  <a:srgbClr val="000000"/>
                </a:solidFill>
                <a:effectLst/>
                <a:latin typeface="Arial"/>
                <a:ea typeface="Arial"/>
                <a:cs typeface="Arial"/>
                <a:sym typeface="Arial"/>
              </a:rPr>
              <a:t>Nous avons utilisé des données provenant de deux fichiers principaux du Play Store : googleplaystore.csv pour les informations sur les applications et googleplaystore_user_reviews.csv pour les avis des utilisateurs.</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 Ces données incluent des attributs tels que le nom de l'application, la catégorie, la note, le nombre de téléchargements, le type (gratuite ou payante), le prix, et le groupe d'âge cible.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r>
              <a:rPr lang="fr-FR" sz="1100" b="0" i="0" u="none" strike="noStrike" cap="none" dirty="0">
                <a:solidFill>
                  <a:srgbClr val="000000"/>
                </a:solidFill>
                <a:effectLst/>
                <a:latin typeface="Arial"/>
                <a:ea typeface="Arial"/>
                <a:cs typeface="Arial"/>
                <a:sym typeface="Arial"/>
              </a:rPr>
              <a:t>"L'objectif principal de ce projet est de filtrer et recommander des applications adaptées aux intérêts spécifiques des utilisateurs. Nous avons deux utilisateurs cibles : Mme </a:t>
            </a:r>
            <a:r>
              <a:rPr lang="fr-FR" sz="1100" b="0" i="0" u="none" strike="noStrike" cap="none" dirty="0" err="1">
                <a:solidFill>
                  <a:srgbClr val="000000"/>
                </a:solidFill>
                <a:effectLst/>
                <a:latin typeface="Arial"/>
                <a:ea typeface="Arial"/>
                <a:cs typeface="Arial"/>
                <a:sym typeface="Arial"/>
              </a:rPr>
              <a:t>Ajmi</a:t>
            </a:r>
            <a:r>
              <a:rPr lang="fr-FR" sz="1100" b="0" i="0" u="none" strike="noStrike" cap="none" dirty="0">
                <a:solidFill>
                  <a:srgbClr val="000000"/>
                </a:solidFill>
                <a:effectLst/>
                <a:latin typeface="Arial"/>
                <a:ea typeface="Arial"/>
                <a:cs typeface="Arial"/>
                <a:sym typeface="Arial"/>
              </a:rPr>
              <a:t> et M. </a:t>
            </a:r>
            <a:r>
              <a:rPr lang="fr-FR" sz="1100" b="0" i="0" u="none" strike="noStrike" cap="none" dirty="0" err="1">
                <a:solidFill>
                  <a:srgbClr val="000000"/>
                </a:solidFill>
                <a:effectLst/>
                <a:latin typeface="Arial"/>
                <a:ea typeface="Arial"/>
                <a:cs typeface="Arial"/>
                <a:sym typeface="Arial"/>
              </a:rPr>
              <a:t>Demoli</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Mme </a:t>
            </a:r>
            <a:r>
              <a:rPr lang="fr-FR" sz="1100" b="0" i="0" u="none" strike="noStrike" cap="none" dirty="0" err="1">
                <a:solidFill>
                  <a:srgbClr val="000000"/>
                </a:solidFill>
                <a:effectLst/>
                <a:latin typeface="Arial"/>
                <a:ea typeface="Arial"/>
                <a:cs typeface="Arial"/>
                <a:sym typeface="Arial"/>
              </a:rPr>
              <a:t>Ajmi</a:t>
            </a:r>
            <a:r>
              <a:rPr lang="fr-FR" sz="1100" b="0" i="0" u="none" strike="noStrike" cap="none" dirty="0">
                <a:solidFill>
                  <a:srgbClr val="000000"/>
                </a:solidFill>
                <a:effectLst/>
                <a:latin typeface="Arial"/>
                <a:ea typeface="Arial"/>
                <a:cs typeface="Arial"/>
                <a:sym typeface="Arial"/>
              </a:rPr>
              <a:t> est particulièrement intéressée par les applications de la catégorie 'FAMILY' et 'BUSINESS', tandis que M. </a:t>
            </a:r>
            <a:r>
              <a:rPr lang="fr-FR" sz="1100" b="0" i="0" u="none" strike="noStrike" cap="none" dirty="0" err="1">
                <a:solidFill>
                  <a:srgbClr val="000000"/>
                </a:solidFill>
                <a:effectLst/>
                <a:latin typeface="Arial"/>
                <a:ea typeface="Arial"/>
                <a:cs typeface="Arial"/>
                <a:sym typeface="Arial"/>
              </a:rPr>
              <a:t>Demoli</a:t>
            </a:r>
            <a:r>
              <a:rPr lang="fr-FR" sz="1100" b="0" i="0" u="none" strike="noStrike" cap="none" dirty="0">
                <a:solidFill>
                  <a:srgbClr val="000000"/>
                </a:solidFill>
                <a:effectLst/>
                <a:latin typeface="Arial"/>
                <a:ea typeface="Arial"/>
                <a:cs typeface="Arial"/>
                <a:sym typeface="Arial"/>
              </a:rPr>
              <a:t> préfère les applications de 'TOOLS' et 'PRODUCTIVITY'. </a:t>
            </a:r>
            <a:br>
              <a:rPr lang="fr-FR" sz="1100" b="0" i="0" u="none" strike="noStrike" cap="none" dirty="0">
                <a:solidFill>
                  <a:srgbClr val="000000"/>
                </a:solidFill>
                <a:effectLst/>
                <a:latin typeface="Arial"/>
                <a:ea typeface="Arial"/>
                <a:cs typeface="Arial"/>
                <a:sym typeface="Arial"/>
              </a:rPr>
            </a:br>
            <a:endParaRPr lang="fr-FR" dirty="0"/>
          </a:p>
        </p:txBody>
      </p:sp>
    </p:spTree>
    <p:extLst>
      <p:ext uri="{BB962C8B-B14F-4D97-AF65-F5344CB8AC3E}">
        <p14:creationId xmlns:p14="http://schemas.microsoft.com/office/powerpoint/2010/main" val="233755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Pour répondre à leurs besoins, nous avons analysé les données du Play Store et appliqué différentes techniques de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 notamment la régression logistique, le K-</a:t>
            </a:r>
            <a:r>
              <a:rPr lang="fr-FR" sz="1100" b="0" i="0" u="none" strike="noStrike" cap="none" dirty="0" err="1">
                <a:solidFill>
                  <a:srgbClr val="000000"/>
                </a:solidFill>
                <a:effectLst/>
                <a:latin typeface="Arial"/>
                <a:ea typeface="Arial"/>
                <a:cs typeface="Arial"/>
                <a:sym typeface="Arial"/>
              </a:rPr>
              <a:t>Nearest</a:t>
            </a:r>
            <a:r>
              <a:rPr lang="fr-FR" sz="1100" b="0" i="0" u="none" strike="noStrike" cap="none" dirty="0">
                <a:solidFill>
                  <a:srgbClr val="000000"/>
                </a:solidFill>
                <a:effectLst/>
                <a:latin typeface="Arial"/>
                <a:ea typeface="Arial"/>
                <a:cs typeface="Arial"/>
                <a:sym typeface="Arial"/>
              </a:rPr>
              <a:t> Neighbors (KNN) et les arbres de décision.</a:t>
            </a:r>
          </a:p>
          <a:p>
            <a:r>
              <a:rPr lang="fr-FR" sz="1100" b="0" i="0" u="none" strike="noStrike" cap="none" dirty="0">
                <a:solidFill>
                  <a:srgbClr val="000000"/>
                </a:solidFill>
                <a:effectLst/>
                <a:latin typeface="Arial"/>
                <a:ea typeface="Arial"/>
                <a:cs typeface="Arial"/>
                <a:sym typeface="Arial"/>
              </a:rPr>
              <a:t>Nous avons calibré et optimisé ces modèles pour obtenir les meilleures recommandations possibles.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Notre objectif est de fournir à chaque utilisateur des suggestions d'applications qui correspondent précisément à leurs préférences, en rendant le processus de sélection plus efficace et pertinent."</a:t>
            </a:r>
          </a:p>
          <a:p>
            <a:endParaRPr lang="fr-FR" dirty="0"/>
          </a:p>
        </p:txBody>
      </p:sp>
    </p:spTree>
    <p:extLst>
      <p:ext uri="{BB962C8B-B14F-4D97-AF65-F5344CB8AC3E}">
        <p14:creationId xmlns:p14="http://schemas.microsoft.com/office/powerpoint/2010/main" val="273187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fb59caa63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fb59caa63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728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effectLst/>
                <a:latin typeface="system-ui"/>
              </a:rPr>
              <a:t>Pour répondre aux questions d'intérêt posées dans notre projet, nous avons adopté une approche méthodique en utilisant des techniques d'analyse , qui sont </a:t>
            </a:r>
            <a:br>
              <a:rPr lang="fr-FR" b="0" i="0" dirty="0">
                <a:effectLst/>
                <a:latin typeface="system-ui"/>
              </a:rPr>
            </a:br>
            <a:r>
              <a:rPr lang="fr-FR" b="0" i="0" dirty="0">
                <a:effectLst/>
                <a:latin typeface="system-ui"/>
              </a:rPr>
              <a:t>1/2/3/4/5</a:t>
            </a:r>
          </a:p>
          <a:p>
            <a:r>
              <a:rPr lang="fr-FR" b="0" i="0" dirty="0">
                <a:effectLst/>
                <a:latin typeface="system-ui"/>
              </a:rPr>
              <a:t>Ces étapes étaient nécessaires pour garantir que les données étaient propres et prêtes pour l'entraînement des modèles de machine </a:t>
            </a:r>
            <a:r>
              <a:rPr lang="fr-FR" b="0" i="0" dirty="0" err="1">
                <a:effectLst/>
                <a:latin typeface="system-ui"/>
              </a:rPr>
              <a:t>learning</a:t>
            </a:r>
            <a:r>
              <a:rPr lang="fr-FR" b="0" i="0" dirty="0">
                <a:effectLst/>
                <a:latin typeface="system-ui"/>
              </a:rPr>
              <a:t>. La visualisation des données a aidé à identifier les tendances et les relations entre les variables, essentielles pour répondre aux questions d'intérêt de Mme </a:t>
            </a:r>
            <a:r>
              <a:rPr lang="fr-FR" b="0" i="0" dirty="0" err="1">
                <a:effectLst/>
                <a:latin typeface="system-ui"/>
              </a:rPr>
              <a:t>Ajmi</a:t>
            </a:r>
            <a:r>
              <a:rPr lang="fr-FR" b="0" i="0" dirty="0">
                <a:effectLst/>
                <a:latin typeface="system-ui"/>
              </a:rPr>
              <a:t> et M. </a:t>
            </a:r>
            <a:r>
              <a:rPr lang="fr-FR" b="0" i="0" dirty="0" err="1">
                <a:effectLst/>
                <a:latin typeface="system-ui"/>
              </a:rPr>
              <a:t>Demoli</a:t>
            </a:r>
            <a:r>
              <a:rPr lang="fr-FR" b="0" i="0" dirty="0">
                <a:effectLst/>
                <a:latin typeface="system-ui"/>
              </a:rPr>
              <a:t>. En nettoyant les données et en traitant les valeurs manquantes et anormales, nous avons amélioré la qualité des résultats et la performance des modèles.</a:t>
            </a:r>
          </a:p>
          <a:p>
            <a:pPr algn="l">
              <a:buFont typeface="+mj-lt"/>
              <a:buAutoNum type="arabicPeriod"/>
            </a:pPr>
            <a:r>
              <a:rPr lang="fr-FR" b="1" i="0" dirty="0">
                <a:solidFill>
                  <a:srgbClr val="ECECEC"/>
                </a:solidFill>
                <a:effectLst/>
                <a:latin typeface="ui-sans-serif"/>
              </a:rPr>
              <a:t>Exploration Initiale des Données</a:t>
            </a:r>
            <a:r>
              <a:rPr lang="fr-FR" b="0" i="0" dirty="0">
                <a:solidFill>
                  <a:srgbClr val="ECECEC"/>
                </a:solidFill>
                <a:effectLst/>
                <a:latin typeface="ui-sans-serif"/>
              </a:rPr>
              <a:t> : Étude préliminaire pour comprendre la structure et les caractéristiques des données.</a:t>
            </a:r>
          </a:p>
          <a:p>
            <a:pPr algn="l">
              <a:buFont typeface="+mj-lt"/>
              <a:buAutoNum type="arabicPeriod"/>
            </a:pPr>
            <a:r>
              <a:rPr lang="fr-FR" b="1" i="0" dirty="0">
                <a:solidFill>
                  <a:srgbClr val="ECECEC"/>
                </a:solidFill>
                <a:effectLst/>
                <a:latin typeface="ui-sans-serif"/>
              </a:rPr>
              <a:t>Définition de la Target</a:t>
            </a:r>
            <a:r>
              <a:rPr lang="fr-FR" b="0" i="0" dirty="0">
                <a:solidFill>
                  <a:srgbClr val="ECECEC"/>
                </a:solidFill>
                <a:effectLst/>
                <a:latin typeface="ui-sans-serif"/>
              </a:rPr>
              <a:t> : Identification de la variable cible (variable dépendante) que les modèles de machine </a:t>
            </a:r>
            <a:r>
              <a:rPr lang="fr-FR" b="0" i="0" dirty="0" err="1">
                <a:solidFill>
                  <a:srgbClr val="ECECEC"/>
                </a:solidFill>
                <a:effectLst/>
                <a:latin typeface="ui-sans-serif"/>
              </a:rPr>
              <a:t>learning</a:t>
            </a:r>
            <a:r>
              <a:rPr lang="fr-FR" b="0" i="0" dirty="0">
                <a:solidFill>
                  <a:srgbClr val="ECECEC"/>
                </a:solidFill>
                <a:effectLst/>
                <a:latin typeface="ui-sans-serif"/>
              </a:rPr>
              <a:t> doivent prédire. (</a:t>
            </a:r>
            <a:r>
              <a:rPr lang="fr-FR" b="0" i="0" dirty="0" err="1">
                <a:solidFill>
                  <a:srgbClr val="ECECEC"/>
                </a:solidFill>
                <a:effectLst/>
                <a:latin typeface="ui-sans-serif"/>
              </a:rPr>
              <a:t>category</a:t>
            </a:r>
            <a:r>
              <a:rPr lang="fr-FR" b="0" i="0" dirty="0">
                <a:solidFill>
                  <a:srgbClr val="ECECEC"/>
                </a:solidFill>
                <a:effectLst/>
                <a:latin typeface="ui-sans-serif"/>
              </a:rPr>
              <a:t>)</a:t>
            </a:r>
          </a:p>
          <a:p>
            <a:pPr algn="l">
              <a:buFont typeface="+mj-lt"/>
              <a:buAutoNum type="arabicPeriod"/>
            </a:pPr>
            <a:r>
              <a:rPr lang="fr-FR" b="1" i="0" dirty="0">
                <a:solidFill>
                  <a:srgbClr val="ECECEC"/>
                </a:solidFill>
                <a:effectLst/>
                <a:latin typeface="ui-sans-serif"/>
              </a:rPr>
              <a:t>Traitement des Valeurs Manquantes et Anormales</a:t>
            </a:r>
            <a:r>
              <a:rPr lang="fr-FR" b="0" i="0" dirty="0">
                <a:solidFill>
                  <a:srgbClr val="ECECEC"/>
                </a:solidFill>
                <a:effectLst/>
                <a:latin typeface="ui-sans-serif"/>
              </a:rPr>
              <a:t> : Gestion des données manquantes et des valeurs aberrantes pour éviter les biais et améliorer la précision.</a:t>
            </a:r>
          </a:p>
          <a:p>
            <a:pPr algn="l">
              <a:buFont typeface="+mj-lt"/>
              <a:buAutoNum type="arabicPeriod"/>
            </a:pPr>
            <a:r>
              <a:rPr lang="fr-FR" b="1" i="0" dirty="0">
                <a:solidFill>
                  <a:srgbClr val="ECECEC"/>
                </a:solidFill>
                <a:effectLst/>
                <a:latin typeface="ui-sans-serif"/>
              </a:rPr>
              <a:t>Filtrage des Données et Visualisation</a:t>
            </a:r>
            <a:r>
              <a:rPr lang="fr-FR" b="0" i="0" dirty="0">
                <a:solidFill>
                  <a:srgbClr val="ECECEC"/>
                </a:solidFill>
                <a:effectLst/>
                <a:latin typeface="ui-sans-serif"/>
              </a:rPr>
              <a:t> : Sélection et visualisation des données pertinentes pour repérer les tendances et relations.</a:t>
            </a:r>
          </a:p>
          <a:p>
            <a:pPr algn="l">
              <a:buFont typeface="+mj-lt"/>
              <a:buAutoNum type="arabicPeriod"/>
            </a:pPr>
            <a:r>
              <a:rPr lang="fr-FR" b="1" i="0" dirty="0">
                <a:solidFill>
                  <a:srgbClr val="ECECEC"/>
                </a:solidFill>
                <a:effectLst/>
                <a:latin typeface="ui-sans-serif"/>
              </a:rPr>
              <a:t>Nettoyage et Transformation des Données</a:t>
            </a:r>
            <a:r>
              <a:rPr lang="fr-FR" b="0" i="0" dirty="0">
                <a:solidFill>
                  <a:srgbClr val="ECECEC"/>
                </a:solidFill>
                <a:effectLst/>
                <a:latin typeface="ui-sans-serif"/>
              </a:rPr>
              <a:t> : Préparation des données pour qu'elles soient adéquates pour les modèles de machine </a:t>
            </a:r>
            <a:r>
              <a:rPr lang="fr-FR" b="0" i="0" dirty="0" err="1">
                <a:solidFill>
                  <a:srgbClr val="ECECEC"/>
                </a:solidFill>
                <a:effectLst/>
                <a:latin typeface="ui-sans-serif"/>
              </a:rPr>
              <a:t>learning</a:t>
            </a:r>
            <a:r>
              <a:rPr lang="fr-FR" b="0" i="0" dirty="0">
                <a:solidFill>
                  <a:srgbClr val="ECECEC"/>
                </a:solidFill>
                <a:effectLst/>
                <a:latin typeface="ui-sans-serif"/>
              </a:rPr>
              <a:t>.</a:t>
            </a:r>
          </a:p>
          <a:p>
            <a:endParaRPr lang="fr-FR" dirty="0"/>
          </a:p>
        </p:txBody>
      </p:sp>
    </p:spTree>
    <p:extLst>
      <p:ext uri="{BB962C8B-B14F-4D97-AF65-F5344CB8AC3E}">
        <p14:creationId xmlns:p14="http://schemas.microsoft.com/office/powerpoint/2010/main" val="181564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"Pour garantir la qualité de notre analyse, la préparation des données a été une étape cruciale. Nous avons commencé par le nettoyage des données en supprimant les valeurs manquantes critiques pour éviter les biais dans l'analyse. Ensuite, les colonnes catégorielles ont été encodées en variables numériques pour les rendre compatibles avec les algorithmes de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dirty="0">
                <a:solidFill>
                  <a:srgbClr val="000000"/>
                </a:solidFill>
                <a:effectLst/>
                <a:latin typeface="Arial"/>
                <a:ea typeface="Arial"/>
                <a:cs typeface="Arial"/>
                <a:sym typeface="Arial"/>
              </a:rPr>
              <a:t> que nous avons utilisés.</a:t>
            </a:r>
          </a:p>
          <a:p>
            <a:r>
              <a:rPr lang="fr-FR" sz="1100" b="0" i="0" u="none" strike="noStrike" cap="none" dirty="0">
                <a:solidFill>
                  <a:srgbClr val="000000"/>
                </a:solidFill>
                <a:effectLst/>
                <a:latin typeface="Arial"/>
                <a:ea typeface="Arial"/>
                <a:cs typeface="Arial"/>
                <a:sym typeface="Arial"/>
              </a:rPr>
              <a:t>Nous avons également supprimé les doublons pour éviter les répétitions qui pourraient fausser les résultats. De plus, les valeurs nulles ont été soigneusement traitées pour garantir que l'ensemble de données utilisé soit le plus complet et précis possible.</a:t>
            </a:r>
          </a:p>
          <a:p>
            <a:r>
              <a:rPr lang="fr-FR" sz="1100" b="0" i="0" u="none" strike="noStrike" cap="none" dirty="0">
                <a:solidFill>
                  <a:srgbClr val="000000"/>
                </a:solidFill>
                <a:effectLst/>
                <a:latin typeface="Arial"/>
                <a:ea typeface="Arial"/>
                <a:cs typeface="Arial"/>
                <a:sym typeface="Arial"/>
              </a:rPr>
              <a:t>Une étape Final</a:t>
            </a:r>
            <a:r>
              <a:rPr lang="fr-FR" sz="1100" b="0" i="0" u="none" strike="noStrike" cap="none" baseline="0"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a été la vérification de la véracité des données. Par exemple, nous avons supprimé les valeurs de Rating supérieures à 5, car cela n'existe pas dans la réalité. Ces étapes ont permis d'assurer la fiabilité et la validité de notre analyse et modélisation."</a:t>
            </a:r>
          </a:p>
          <a:p>
            <a:endParaRPr lang="fr-FR" dirty="0"/>
          </a:p>
        </p:txBody>
      </p:sp>
    </p:spTree>
    <p:extLst>
      <p:ext uri="{BB962C8B-B14F-4D97-AF65-F5344CB8AC3E}">
        <p14:creationId xmlns:p14="http://schemas.microsoft.com/office/powerpoint/2010/main" val="58412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588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"Pour explorer nos données, nous avons configuré </a:t>
            </a:r>
            <a:r>
              <a:rPr lang="fr-FR" sz="1100" b="0" i="0" u="none" strike="noStrike" cap="none" dirty="0" err="1">
                <a:solidFill>
                  <a:srgbClr val="000000"/>
                </a:solidFill>
                <a:effectLst/>
                <a:latin typeface="Arial"/>
                <a:ea typeface="Arial"/>
                <a:cs typeface="Arial"/>
                <a:sym typeface="Arial"/>
              </a:rPr>
              <a:t>Matplotlib</a:t>
            </a:r>
            <a:r>
              <a:rPr lang="fr-FR" sz="1100" b="0" i="0" u="none" strike="noStrike" cap="none" dirty="0">
                <a:solidFill>
                  <a:srgbClr val="000000"/>
                </a:solidFill>
                <a:effectLst/>
                <a:latin typeface="Arial"/>
                <a:ea typeface="Arial"/>
                <a:cs typeface="Arial"/>
                <a:sym typeface="Arial"/>
              </a:rPr>
              <a:t> avec le style </a:t>
            </a:r>
            <a:r>
              <a:rPr lang="fr-FR" sz="1100" b="0" i="0" u="none" strike="noStrike" cap="none" dirty="0" err="1">
                <a:solidFill>
                  <a:srgbClr val="000000"/>
                </a:solidFill>
                <a:effectLst/>
                <a:latin typeface="Arial"/>
                <a:ea typeface="Arial"/>
                <a:cs typeface="Arial"/>
                <a:sym typeface="Arial"/>
              </a:rPr>
              <a:t>ggplot</a:t>
            </a:r>
            <a:r>
              <a:rPr lang="fr-FR" sz="1100" b="0" i="0" u="none" strike="noStrike" cap="none" dirty="0">
                <a:solidFill>
                  <a:srgbClr val="000000"/>
                </a:solidFill>
                <a:effectLst/>
                <a:latin typeface="Arial"/>
                <a:ea typeface="Arial"/>
                <a:cs typeface="Arial"/>
                <a:sym typeface="Arial"/>
              </a:rPr>
              <a:t> pour obtenir des graphiques esthétiques.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Nous avons ensuite analysé les variables qualitatives telles que la catégorie, le type et la dernière mise à jour. Pour chaque variable,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nous avons affiché les modalités les plus fréquentes et créé des graphiques en barres pour visualiser les fréquences.</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Pour les variables quantitatives comme la note et le nombre d'avis, </a:t>
            </a:r>
          </a:p>
          <a:p>
            <a:pPr marL="158750" indent="0">
              <a:buNone/>
            </a:pPr>
            <a:r>
              <a:rPr lang="fr-FR" sz="1100" b="0" i="0" u="none" strike="noStrike" cap="none" baseline="0"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nous avons généré des statistiques descriptives, des </a:t>
            </a:r>
            <a:r>
              <a:rPr lang="fr-FR" sz="1100" b="0" i="0" u="none" strike="noStrike" cap="none" dirty="0" err="1">
                <a:solidFill>
                  <a:srgbClr val="000000"/>
                </a:solidFill>
                <a:effectLst/>
                <a:latin typeface="Arial"/>
                <a:ea typeface="Arial"/>
                <a:cs typeface="Arial"/>
                <a:sym typeface="Arial"/>
              </a:rPr>
              <a:t>boxplots</a:t>
            </a:r>
            <a:r>
              <a:rPr lang="fr-FR" sz="1100" b="0" i="0" u="none" strike="noStrike" cap="none" dirty="0">
                <a:solidFill>
                  <a:srgbClr val="000000"/>
                </a:solidFill>
                <a:effectLst/>
                <a:latin typeface="Arial"/>
                <a:ea typeface="Arial"/>
                <a:cs typeface="Arial"/>
                <a:sym typeface="Arial"/>
              </a:rPr>
              <a:t> pour visualiser la distribution et des histogrammes pour montrer la fréquence des différentes valeurs. </a:t>
            </a:r>
          </a:p>
        </p:txBody>
      </p:sp>
    </p:spTree>
    <p:extLst>
      <p:ext uri="{BB962C8B-B14F-4D97-AF65-F5344CB8AC3E}">
        <p14:creationId xmlns:p14="http://schemas.microsoft.com/office/powerpoint/2010/main" val="193806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Ce graphique montre la distribution des catégories d'applications dans notre ensemble de données.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On observe que la catégorie 'FAMILY' est la plus représentée, avec plus de 1600 applications, suivie par 'GAME' et 'TOOLS'. Cela indique que les applications familiales, de jeux et d'outils sont les plus courantes sur le Play Store.</a:t>
            </a:r>
          </a:p>
        </p:txBody>
      </p:sp>
    </p:spTree>
    <p:extLst>
      <p:ext uri="{BB962C8B-B14F-4D97-AF65-F5344CB8AC3E}">
        <p14:creationId xmlns:p14="http://schemas.microsoft.com/office/powerpoint/2010/main" val="4029372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008350" y="1460450"/>
            <a:ext cx="28080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1008350" y="2183050"/>
            <a:ext cx="3015900" cy="1500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2">
  <p:cSld name="CUSTOM_4_1">
    <p:spTree>
      <p:nvGrpSpPr>
        <p:cNvPr id="1" name="Shape 98"/>
        <p:cNvGrpSpPr/>
        <p:nvPr/>
      </p:nvGrpSpPr>
      <p:grpSpPr>
        <a:xfrm>
          <a:off x="0" y="0"/>
          <a:ext cx="0" cy="0"/>
          <a:chOff x="0" y="0"/>
          <a:chExt cx="0" cy="0"/>
        </a:xfrm>
      </p:grpSpPr>
      <p:pic>
        <p:nvPicPr>
          <p:cNvPr id="99" name="Google Shape;99;p17"/>
          <p:cNvPicPr preferRelativeResize="0"/>
          <p:nvPr/>
        </p:nvPicPr>
        <p:blipFill>
          <a:blip r:embed="rId2">
            <a:alphaModFix/>
          </a:blip>
          <a:stretch>
            <a:fillRect/>
          </a:stretch>
        </p:blipFill>
        <p:spPr>
          <a:xfrm flipH="1">
            <a:off x="3108153" y="-827887"/>
            <a:ext cx="6153101" cy="6799271"/>
          </a:xfrm>
          <a:prstGeom prst="rect">
            <a:avLst/>
          </a:prstGeom>
          <a:noFill/>
          <a:ln>
            <a:noFill/>
          </a:ln>
        </p:spPr>
      </p:pic>
      <p:sp>
        <p:nvSpPr>
          <p:cNvPr id="100" name="Google Shape;100;p17"/>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7"/>
          <p:cNvSpPr txBox="1">
            <a:spLocks noGrp="1"/>
          </p:cNvSpPr>
          <p:nvPr>
            <p:ph type="subTitle" idx="1"/>
          </p:nvPr>
        </p:nvSpPr>
        <p:spPr>
          <a:xfrm>
            <a:off x="1212600" y="3194925"/>
            <a:ext cx="3508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3" name="Google Shape;103;p17"/>
          <p:cNvSpPr txBox="1">
            <a:spLocks noGrp="1"/>
          </p:cNvSpPr>
          <p:nvPr>
            <p:ph type="title" idx="2" hasCustomPrompt="1"/>
          </p:nvPr>
        </p:nvSpPr>
        <p:spPr>
          <a:xfrm>
            <a:off x="1212600"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3">
  <p:cSld name="CUSTOM_4_1_1">
    <p:spTree>
      <p:nvGrpSpPr>
        <p:cNvPr id="1" name="Shape 104"/>
        <p:cNvGrpSpPr/>
        <p:nvPr/>
      </p:nvGrpSpPr>
      <p:grpSpPr>
        <a:xfrm>
          <a:off x="0" y="0"/>
          <a:ext cx="0" cy="0"/>
          <a:chOff x="0" y="0"/>
          <a:chExt cx="0" cy="0"/>
        </a:xfrm>
      </p:grpSpPr>
      <p:sp>
        <p:nvSpPr>
          <p:cNvPr id="105" name="Google Shape;105;p1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8"/>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8" name="Google Shape;108;p18"/>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pic>
        <p:nvPicPr>
          <p:cNvPr id="109" name="Google Shape;109;p18"/>
          <p:cNvPicPr preferRelativeResize="0"/>
          <p:nvPr/>
        </p:nvPicPr>
        <p:blipFill>
          <a:blip r:embed="rId2">
            <a:alphaModFix/>
          </a:blip>
          <a:stretch>
            <a:fillRect/>
          </a:stretch>
        </p:blipFill>
        <p:spPr>
          <a:xfrm rot="7199998" flipH="1">
            <a:off x="-1138410" y="-712063"/>
            <a:ext cx="6153100" cy="6799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8" r:id="rId2"/>
    <p:sldLayoutId id="2147483663" r:id="rId3"/>
    <p:sldLayoutId id="2147483664" r:id="rId4"/>
    <p:sldLayoutId id="2147483691" r:id="rId5"/>
    <p:sldLayoutId id="2147483692" r:id="rId6"/>
    <p:sldLayoutId id="214748369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6436106" y="-1388234"/>
            <a:ext cx="4387089" cy="4398085"/>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5231813" y="810809"/>
            <a:ext cx="376781" cy="37678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sp>
        <p:nvSpPr>
          <p:cNvPr id="6" name="TextBox 6"/>
          <p:cNvSpPr txBox="1"/>
          <p:nvPr/>
        </p:nvSpPr>
        <p:spPr>
          <a:xfrm>
            <a:off x="311030" y="1752324"/>
            <a:ext cx="6204914" cy="984885"/>
          </a:xfrm>
          <a:prstGeom prst="rect">
            <a:avLst/>
          </a:prstGeom>
        </p:spPr>
        <p:txBody>
          <a:bodyPr wrap="square" lIns="0" tIns="0" rIns="0" bIns="0" rtlCol="0" anchor="t">
            <a:spAutoFit/>
          </a:bodyPr>
          <a:lstStyle/>
          <a:p>
            <a:pPr>
              <a:spcBef>
                <a:spcPct val="0"/>
              </a:spcBef>
            </a:pPr>
            <a:r>
              <a:rPr lang="fr-FR" sz="3200" b="1" dirty="0"/>
              <a:t>Analyse et Modélisation des Données du Play Store</a:t>
            </a:r>
            <a:endParaRPr lang="en-US" sz="3200" dirty="0">
              <a:latin typeface="Montserrat Bold"/>
            </a:endParaRPr>
          </a:p>
        </p:txBody>
      </p:sp>
      <p:grpSp>
        <p:nvGrpSpPr>
          <p:cNvPr id="7" name="Group 7"/>
          <p:cNvGrpSpPr/>
          <p:nvPr/>
        </p:nvGrpSpPr>
        <p:grpSpPr>
          <a:xfrm>
            <a:off x="7389356" y="3833662"/>
            <a:ext cx="789461" cy="7894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sp>
        <p:nvSpPr>
          <p:cNvPr id="13" name="Google Shape;291;p50">
            <a:extLst>
              <a:ext uri="{FF2B5EF4-FFF2-40B4-BE49-F238E27FC236}">
                <a16:creationId xmlns:a16="http://schemas.microsoft.com/office/drawing/2014/main" id="{87E67131-B7B0-4E2F-8642-AB2D7E38F133}"/>
              </a:ext>
            </a:extLst>
          </p:cNvPr>
          <p:cNvSpPr txBox="1">
            <a:spLocks/>
          </p:cNvSpPr>
          <p:nvPr/>
        </p:nvSpPr>
        <p:spPr>
          <a:xfrm>
            <a:off x="3784966" y="3766802"/>
            <a:ext cx="2893694" cy="10964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100" b="1" dirty="0">
                <a:latin typeface="Times New Roman" panose="02020603050405020304" pitchFamily="18" charset="0"/>
                <a:cs typeface="Times New Roman" panose="02020603050405020304" pitchFamily="18" charset="0"/>
              </a:rPr>
              <a:t>Présenté par : Amani YAHIA BEY </a:t>
            </a:r>
            <a:br>
              <a:rPr lang="fr-FR" sz="1100" b="1" dirty="0">
                <a:latin typeface="Times New Roman" panose="02020603050405020304" pitchFamily="18" charset="0"/>
                <a:cs typeface="Times New Roman" panose="02020603050405020304" pitchFamily="18" charset="0"/>
              </a:rPr>
            </a:br>
            <a:r>
              <a:rPr lang="fr-FR" sz="1100" b="1" dirty="0">
                <a:latin typeface="Times New Roman" panose="02020603050405020304" pitchFamily="18" charset="0"/>
                <a:cs typeface="Times New Roman" panose="02020603050405020304" pitchFamily="18" charset="0"/>
              </a:rPr>
              <a:t>                        </a:t>
            </a:r>
            <a:r>
              <a:rPr lang="fr-FR" sz="1100" b="1" dirty="0" err="1">
                <a:latin typeface="Times New Roman" panose="02020603050405020304" pitchFamily="18" charset="0"/>
                <a:cs typeface="Times New Roman" panose="02020603050405020304" pitchFamily="18" charset="0"/>
              </a:rPr>
              <a:t>Ouil</a:t>
            </a:r>
            <a:r>
              <a:rPr lang="fr-FR" sz="1100" b="1" dirty="0">
                <a:latin typeface="Times New Roman" panose="02020603050405020304" pitchFamily="18" charset="0"/>
                <a:cs typeface="Times New Roman" panose="02020603050405020304" pitchFamily="18" charset="0"/>
              </a:rPr>
              <a:t> LEKHCHINE</a:t>
            </a:r>
          </a:p>
          <a:p>
            <a:r>
              <a:rPr lang="fr-FR" sz="1100" b="1" dirty="0">
                <a:latin typeface="Times New Roman" panose="02020603050405020304" pitchFamily="18" charset="0"/>
                <a:cs typeface="Times New Roman" panose="02020603050405020304" pitchFamily="18" charset="0"/>
              </a:rPr>
              <a:t>                         Nassim Arslan Benhamed</a:t>
            </a:r>
          </a:p>
          <a:p>
            <a:pPr>
              <a:lnSpc>
                <a:spcPct val="107000"/>
              </a:lnSpc>
              <a:spcAft>
                <a:spcPts val="800"/>
              </a:spcAft>
            </a:pPr>
            <a:r>
              <a:rPr lang="fr-FR" sz="1100" b="1" kern="100" dirty="0">
                <a:latin typeface="Times New Roman" panose="02020603050405020304" pitchFamily="18" charset="0"/>
                <a:ea typeface="Calibri" panose="020F0502020204030204" pitchFamily="34" charset="0"/>
                <a:cs typeface="Times New Roman" panose="02020603050405020304" pitchFamily="18" charset="0"/>
              </a:rPr>
              <a:t>Enseignant référant – </a:t>
            </a:r>
            <a:r>
              <a:rPr lang="fr-FR" sz="1100" b="1" kern="100" dirty="0" err="1">
                <a:latin typeface="Times New Roman" panose="02020603050405020304" pitchFamily="18" charset="0"/>
                <a:ea typeface="Calibri" panose="020F0502020204030204" pitchFamily="34" charset="0"/>
                <a:cs typeface="Times New Roman" panose="02020603050405020304" pitchFamily="18" charset="0"/>
              </a:rPr>
              <a:t>Ajmi</a:t>
            </a:r>
            <a:r>
              <a:rPr lang="fr-FR" sz="1100" b="1" kern="100" dirty="0">
                <a:latin typeface="Times New Roman" panose="02020603050405020304" pitchFamily="18" charset="0"/>
                <a:ea typeface="Calibri" panose="020F0502020204030204" pitchFamily="34" charset="0"/>
                <a:cs typeface="Times New Roman" panose="02020603050405020304" pitchFamily="18" charset="0"/>
              </a:rPr>
              <a:t> Faiza , </a:t>
            </a:r>
            <a:r>
              <a:rPr lang="fr-FR" sz="1100" b="1" kern="100" dirty="0" err="1">
                <a:latin typeface="Times New Roman" panose="02020603050405020304" pitchFamily="18" charset="0"/>
                <a:ea typeface="Calibri" panose="020F0502020204030204" pitchFamily="34" charset="0"/>
                <a:cs typeface="Times New Roman" panose="02020603050405020304" pitchFamily="18" charset="0"/>
              </a:rPr>
              <a:t>Demoli</a:t>
            </a:r>
            <a:endParaRPr lang="fr-FR" sz="11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sz="1100" b="1" kern="100" dirty="0">
                <a:latin typeface="Times New Roman" panose="02020603050405020304" pitchFamily="18" charset="0"/>
                <a:ea typeface="Calibri" panose="020F0502020204030204" pitchFamily="34" charset="0"/>
                <a:cs typeface="Times New Roman" panose="02020603050405020304" pitchFamily="18" charset="0"/>
              </a:rPr>
              <a:t>L3 SDN - Université catholique de Lille</a:t>
            </a:r>
            <a:endParaRPr lang="fr-FR" sz="1100" kern="100" dirty="0">
              <a:latin typeface="Times New Roman" panose="02020603050405020304" pitchFamily="18" charset="0"/>
              <a:ea typeface="Calibri" panose="020F0502020204030204" pitchFamily="34" charset="0"/>
              <a:cs typeface="Times New Roman" panose="02020603050405020304" pitchFamily="18" charset="0"/>
            </a:endParaRPr>
          </a:p>
          <a:p>
            <a:br>
              <a:rPr lang="fr-FR" dirty="0"/>
            </a:br>
            <a:endParaRPr lang="fr-FR" dirty="0"/>
          </a:p>
        </p:txBody>
      </p:sp>
      <p:pic>
        <p:nvPicPr>
          <p:cNvPr id="14" name="Picture 2" descr="Google Play Logo PNG Images For Free Download">
            <a:extLst>
              <a:ext uri="{FF2B5EF4-FFF2-40B4-BE49-F238E27FC236}">
                <a16:creationId xmlns:a16="http://schemas.microsoft.com/office/drawing/2014/main" id="{9C93F944-92FB-40D7-B3AF-BBC0BBA7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70" y="2408267"/>
            <a:ext cx="812802" cy="893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650646" y="77681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579600" y="2067411"/>
            <a:ext cx="3438762" cy="892552"/>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Première étape:</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r>
              <a:rPr lang="fr-FR" sz="1200" dirty="0">
                <a:solidFill>
                  <a:srgbClr val="ECECEC"/>
                </a:solidFill>
                <a:latin typeface="Sitka Heading" pitchFamily="2" charset="0"/>
              </a:rPr>
              <a:t>Pour explorer nos données, </a:t>
            </a:r>
            <a:br>
              <a:rPr lang="fr-FR" sz="1200" dirty="0">
                <a:solidFill>
                  <a:srgbClr val="ECECEC"/>
                </a:solidFill>
                <a:latin typeface="Sitka Heading" pitchFamily="2" charset="0"/>
              </a:rPr>
            </a:br>
            <a:r>
              <a:rPr lang="fr-FR" sz="1200" dirty="0">
                <a:solidFill>
                  <a:srgbClr val="ECECEC"/>
                </a:solidFill>
                <a:latin typeface="Sitka Heading" pitchFamily="2" charset="0"/>
              </a:rPr>
              <a:t>On a utilisé le code suivant pour créer des graphes </a:t>
            </a:r>
            <a:br>
              <a:rPr lang="fr-FR" sz="1200" dirty="0">
                <a:solidFill>
                  <a:srgbClr val="ECECEC"/>
                </a:solidFill>
                <a:latin typeface="Sitka Heading" pitchFamily="2" charset="0"/>
              </a:rPr>
            </a:br>
            <a:r>
              <a:rPr lang="fr-FR" sz="1200" dirty="0">
                <a:solidFill>
                  <a:srgbClr val="ECECEC"/>
                </a:solidFill>
                <a:latin typeface="Sitka Heading" pitchFamily="2" charset="0"/>
              </a:rPr>
              <a:t>pour les valeurs quantitatives et qualitatives.</a:t>
            </a:r>
          </a:p>
        </p:txBody>
      </p:sp>
      <p:sp>
        <p:nvSpPr>
          <p:cNvPr id="16" name="Left Brace 15"/>
          <p:cNvSpPr/>
          <p:nvPr/>
        </p:nvSpPr>
        <p:spPr>
          <a:xfrm>
            <a:off x="4560874" y="1151397"/>
            <a:ext cx="359664" cy="3188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410" y="4341449"/>
            <a:ext cx="905898" cy="645758"/>
          </a:xfrm>
          <a:prstGeom prst="rect">
            <a:avLst/>
          </a:prstGeom>
        </p:spPr>
      </p:pic>
      <p:sp>
        <p:nvSpPr>
          <p:cNvPr id="4" name="Rectangle 3"/>
          <p:cNvSpPr/>
          <p:nvPr/>
        </p:nvSpPr>
        <p:spPr>
          <a:xfrm>
            <a:off x="6198637" y="1018875"/>
            <a:ext cx="1551991" cy="523220"/>
          </a:xfrm>
          <a:prstGeom prst="rect">
            <a:avLst/>
          </a:prstGeom>
        </p:spPr>
        <p:txBody>
          <a:bodyPr wrap="square">
            <a:spAutoFit/>
          </a:bodyPr>
          <a:lstStyle/>
          <a:p>
            <a:r>
              <a:rPr lang="fr-FR" dirty="0">
                <a:solidFill>
                  <a:schemeClr val="bg1"/>
                </a:solidFill>
                <a:latin typeface="Bahnschrift" panose="020B0502040204020203" pitchFamily="34" charset="0"/>
              </a:rPr>
              <a:t>Extrait du code</a:t>
            </a:r>
          </a:p>
          <a:p>
            <a:endParaRPr lang="fr-FR" dirty="0">
              <a:solidFill>
                <a:schemeClr val="bg1"/>
              </a:solidFill>
            </a:endParaRPr>
          </a:p>
        </p:txBody>
      </p:sp>
      <p:pic>
        <p:nvPicPr>
          <p:cNvPr id="8" name="Picture 7"/>
          <p:cNvPicPr>
            <a:picLocks noChangeAspect="1"/>
          </p:cNvPicPr>
          <p:nvPr/>
        </p:nvPicPr>
        <p:blipFill>
          <a:blip r:embed="rId5"/>
          <a:stretch>
            <a:fillRect/>
          </a:stretch>
        </p:blipFill>
        <p:spPr>
          <a:xfrm>
            <a:off x="5150496" y="1369939"/>
            <a:ext cx="3546027" cy="2751293"/>
          </a:xfrm>
          <a:prstGeom prst="rect">
            <a:avLst/>
          </a:prstGeom>
        </p:spPr>
      </p:pic>
    </p:spTree>
    <p:extLst>
      <p:ext uri="{BB962C8B-B14F-4D97-AF65-F5344CB8AC3E}">
        <p14:creationId xmlns:p14="http://schemas.microsoft.com/office/powerpoint/2010/main" val="6929703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89775" y="1725999"/>
            <a:ext cx="2872902" cy="523220"/>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Exemple:</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r>
              <a:rPr lang="fr-FR" sz="1200" b="1" dirty="0">
                <a:solidFill>
                  <a:srgbClr val="ECECEC"/>
                </a:solidFill>
                <a:latin typeface="Sitka Heading" pitchFamily="2" charset="0"/>
              </a:rPr>
              <a:t>Visualisation des Variables Qualitatives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410" y="4341449"/>
            <a:ext cx="905898" cy="645758"/>
          </a:xfrm>
          <a:prstGeom prst="rect">
            <a:avLst/>
          </a:prstGeom>
        </p:spPr>
      </p:pic>
      <p:pic>
        <p:nvPicPr>
          <p:cNvPr id="3" name="Picture 2"/>
          <p:cNvPicPr>
            <a:picLocks noChangeAspect="1"/>
          </p:cNvPicPr>
          <p:nvPr/>
        </p:nvPicPr>
        <p:blipFill>
          <a:blip r:embed="rId5"/>
          <a:stretch>
            <a:fillRect/>
          </a:stretch>
        </p:blipFill>
        <p:spPr>
          <a:xfrm>
            <a:off x="4579014" y="1414189"/>
            <a:ext cx="3521024" cy="2825951"/>
          </a:xfrm>
          <a:prstGeom prst="rect">
            <a:avLst/>
          </a:prstGeom>
        </p:spPr>
      </p:pic>
      <p:sp>
        <p:nvSpPr>
          <p:cNvPr id="11" name="Rectangle 10"/>
          <p:cNvSpPr/>
          <p:nvPr/>
        </p:nvSpPr>
        <p:spPr>
          <a:xfrm>
            <a:off x="4797708" y="754385"/>
            <a:ext cx="3097323" cy="307777"/>
          </a:xfrm>
          <a:prstGeom prst="rect">
            <a:avLst/>
          </a:prstGeom>
        </p:spPr>
        <p:txBody>
          <a:bodyPr wrap="none">
            <a:spAutoFit/>
          </a:bodyPr>
          <a:lstStyle/>
          <a:p>
            <a:r>
              <a:rPr lang="fr-FR" dirty="0">
                <a:solidFill>
                  <a:srgbClr val="ECECEC"/>
                </a:solidFill>
                <a:latin typeface="ui-sans-serif"/>
              </a:rPr>
              <a:t>Graphique en barres pour la variable</a:t>
            </a:r>
            <a:endParaRPr lang="fr-FR" dirty="0"/>
          </a:p>
        </p:txBody>
      </p:sp>
      <p:sp>
        <p:nvSpPr>
          <p:cNvPr id="12" name="Rectangle 11"/>
          <p:cNvSpPr/>
          <p:nvPr/>
        </p:nvSpPr>
        <p:spPr>
          <a:xfrm>
            <a:off x="5717031" y="1062162"/>
            <a:ext cx="1258678" cy="307777"/>
          </a:xfrm>
          <a:prstGeom prst="rect">
            <a:avLst/>
          </a:prstGeom>
        </p:spPr>
        <p:txBody>
          <a:bodyPr wrap="none">
            <a:spAutoFit/>
          </a:bodyPr>
          <a:lstStyle/>
          <a:p>
            <a:r>
              <a:rPr lang="fr-FR" b="1" dirty="0">
                <a:solidFill>
                  <a:srgbClr val="ECECEC"/>
                </a:solidFill>
                <a:latin typeface="ui-monospace"/>
              </a:rPr>
              <a:t>« Category »</a:t>
            </a:r>
            <a:endParaRPr lang="fr-FR" dirty="0"/>
          </a:p>
        </p:txBody>
      </p:sp>
    </p:spTree>
    <p:extLst>
      <p:ext uri="{BB962C8B-B14F-4D97-AF65-F5344CB8AC3E}">
        <p14:creationId xmlns:p14="http://schemas.microsoft.com/office/powerpoint/2010/main" val="35760167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89775" y="1725999"/>
            <a:ext cx="2972289" cy="523220"/>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Exemple:</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r>
              <a:rPr lang="fr-FR" sz="1200" b="1" dirty="0">
                <a:solidFill>
                  <a:srgbClr val="ECECEC"/>
                </a:solidFill>
                <a:latin typeface="Sitka Heading" pitchFamily="2" charset="0"/>
              </a:rPr>
              <a:t>Visualisation des Variables Quantitatives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558" y="3999969"/>
            <a:ext cx="905898" cy="645758"/>
          </a:xfrm>
          <a:prstGeom prst="rect">
            <a:avLst/>
          </a:prstGeom>
        </p:spPr>
      </p:pic>
      <p:sp>
        <p:nvSpPr>
          <p:cNvPr id="11" name="Rectangle 10"/>
          <p:cNvSpPr/>
          <p:nvPr/>
        </p:nvSpPr>
        <p:spPr>
          <a:xfrm>
            <a:off x="4177141" y="772985"/>
            <a:ext cx="4440639" cy="307777"/>
          </a:xfrm>
          <a:prstGeom prst="rect">
            <a:avLst/>
          </a:prstGeom>
        </p:spPr>
        <p:txBody>
          <a:bodyPr wrap="none">
            <a:spAutoFit/>
          </a:bodyPr>
          <a:lstStyle/>
          <a:p>
            <a:r>
              <a:rPr lang="fr-FR" dirty="0" err="1">
                <a:solidFill>
                  <a:srgbClr val="ECECEC"/>
                </a:solidFill>
                <a:latin typeface="ui-sans-serif"/>
              </a:rPr>
              <a:t>Boxplot</a:t>
            </a:r>
            <a:r>
              <a:rPr lang="fr-FR" dirty="0">
                <a:solidFill>
                  <a:srgbClr val="ECECEC"/>
                </a:solidFill>
                <a:latin typeface="ui-sans-serif"/>
              </a:rPr>
              <a:t> montre la distribution des notes par catégorie </a:t>
            </a:r>
            <a:endParaRPr lang="fr-FR" dirty="0"/>
          </a:p>
        </p:txBody>
      </p:sp>
      <p:sp>
        <p:nvSpPr>
          <p:cNvPr id="12" name="Rectangle 11"/>
          <p:cNvSpPr/>
          <p:nvPr/>
        </p:nvSpPr>
        <p:spPr>
          <a:xfrm>
            <a:off x="5717031" y="1062162"/>
            <a:ext cx="1258678" cy="307777"/>
          </a:xfrm>
          <a:prstGeom prst="rect">
            <a:avLst/>
          </a:prstGeom>
        </p:spPr>
        <p:txBody>
          <a:bodyPr wrap="none">
            <a:spAutoFit/>
          </a:bodyPr>
          <a:lstStyle/>
          <a:p>
            <a:r>
              <a:rPr lang="fr-FR" b="1" dirty="0">
                <a:solidFill>
                  <a:srgbClr val="ECECEC"/>
                </a:solidFill>
                <a:latin typeface="ui-monospace"/>
              </a:rPr>
              <a:t>« Category »</a:t>
            </a:r>
            <a:endParaRPr lang="fr-FR" dirty="0"/>
          </a:p>
        </p:txBody>
      </p:sp>
      <p:pic>
        <p:nvPicPr>
          <p:cNvPr id="4" name="Picture 3"/>
          <p:cNvPicPr>
            <a:picLocks noChangeAspect="1"/>
          </p:cNvPicPr>
          <p:nvPr/>
        </p:nvPicPr>
        <p:blipFill>
          <a:blip r:embed="rId5"/>
          <a:stretch>
            <a:fillRect/>
          </a:stretch>
        </p:blipFill>
        <p:spPr>
          <a:xfrm>
            <a:off x="4557507" y="1428624"/>
            <a:ext cx="3577726" cy="2546362"/>
          </a:xfrm>
          <a:prstGeom prst="rect">
            <a:avLst/>
          </a:prstGeom>
        </p:spPr>
      </p:pic>
    </p:spTree>
    <p:extLst>
      <p:ext uri="{BB962C8B-B14F-4D97-AF65-F5344CB8AC3E}">
        <p14:creationId xmlns:p14="http://schemas.microsoft.com/office/powerpoint/2010/main" val="8720094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658489"/>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771010" y="1666811"/>
            <a:ext cx="4479111" cy="307777"/>
          </a:xfrm>
          <a:prstGeom prst="rect">
            <a:avLst/>
          </a:prstGeom>
        </p:spPr>
        <p:txBody>
          <a:bodyPr wrap="none">
            <a:spAutoFit/>
          </a:bodyPr>
          <a:lstStyle/>
          <a:p>
            <a:r>
              <a:rPr lang="fr-FR" dirty="0">
                <a:solidFill>
                  <a:schemeClr val="accent2"/>
                </a:solidFill>
                <a:latin typeface="Montserrat ExtraBold" panose="00000900000000000000" pitchFamily="2" charset="0"/>
                <a:ea typeface="Montserrat ExtraBold"/>
                <a:cs typeface="Montserrat ExtraBold"/>
                <a:sym typeface="Montserrat ExtraBold"/>
              </a:rPr>
              <a:t>D'autres Visualisations Traitées dans le Code</a:t>
            </a:r>
            <a:endParaRPr lang="fr-FR" sz="1100" dirty="0">
              <a:solidFill>
                <a:srgbClr val="ECECEC"/>
              </a:solidFill>
              <a:latin typeface="Sitka Heading"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886" y="4237713"/>
            <a:ext cx="905898" cy="645758"/>
          </a:xfrm>
          <a:prstGeom prst="rect">
            <a:avLst/>
          </a:prstGeom>
        </p:spPr>
      </p:pic>
      <p:sp>
        <p:nvSpPr>
          <p:cNvPr id="5" name="Rectangle 4"/>
          <p:cNvSpPr/>
          <p:nvPr/>
        </p:nvSpPr>
        <p:spPr>
          <a:xfrm>
            <a:off x="1036320" y="2195762"/>
            <a:ext cx="4572000" cy="1815882"/>
          </a:xfrm>
          <a:prstGeom prst="rect">
            <a:avLst/>
          </a:prstGeom>
        </p:spPr>
        <p:txBody>
          <a:bodyPr>
            <a:spAutoFit/>
          </a:bodyPr>
          <a:lstStyle/>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Catégories d'Applications</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Ratings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Distribution des Prix</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Applications les Plus Populaires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Tendance des Notes Moyennes par Année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Relation entre les Notes et le Nombre de Téléchargements</a:t>
            </a:r>
          </a:p>
          <a:p>
            <a:pPr marL="285750" indent="-285750">
              <a:buFont typeface="Wingdings" panose="05000000000000000000" pitchFamily="2" charset="2"/>
              <a:buChar char="ü"/>
            </a:pPr>
            <a:r>
              <a:rPr lang="fr-FR" dirty="0" err="1">
                <a:solidFill>
                  <a:schemeClr val="bg1"/>
                </a:solidFill>
                <a:latin typeface="Bahnschrift SemiCondensed" panose="020B0502040204020203" pitchFamily="34" charset="0"/>
              </a:rPr>
              <a:t>Scatter</a:t>
            </a:r>
            <a:r>
              <a:rPr lang="fr-FR" dirty="0">
                <a:solidFill>
                  <a:schemeClr val="bg1"/>
                </a:solidFill>
                <a:latin typeface="Bahnschrift SemiCondensed" panose="020B0502040204020203" pitchFamily="34" charset="0"/>
              </a:rPr>
              <a:t> Plot par Catégorie</a:t>
            </a:r>
          </a:p>
          <a:p>
            <a:pPr marL="285750" indent="-285750">
              <a:buFont typeface="Wingdings" panose="05000000000000000000" pitchFamily="2" charset="2"/>
              <a:buChar char="ü"/>
            </a:pPr>
            <a:r>
              <a:rPr lang="fr-FR" dirty="0">
                <a:solidFill>
                  <a:schemeClr val="bg1"/>
                </a:solidFill>
                <a:latin typeface="Bahnschrift SemiCondensed" panose="020B0502040204020203" pitchFamily="34" charset="0"/>
              </a:rPr>
              <a:t>Joint Plot avec Transformation Logarithmique</a:t>
            </a:r>
          </a:p>
        </p:txBody>
      </p:sp>
    </p:spTree>
    <p:extLst>
      <p:ext uri="{BB962C8B-B14F-4D97-AF65-F5344CB8AC3E}">
        <p14:creationId xmlns:p14="http://schemas.microsoft.com/office/powerpoint/2010/main" val="2682329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2983509" cy="523220"/>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Exemple 1 :</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r>
              <a:rPr lang="fr-FR" sz="1200" b="1" dirty="0">
                <a:solidFill>
                  <a:srgbClr val="ECECEC"/>
                </a:solidFill>
                <a:latin typeface="Sitka Heading" pitchFamily="2" charset="0"/>
              </a:rPr>
              <a:t>Tendance des Notes Moyennes par Année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3" name="Picture 2"/>
          <p:cNvPicPr>
            <a:picLocks noChangeAspect="1"/>
          </p:cNvPicPr>
          <p:nvPr/>
        </p:nvPicPr>
        <p:blipFill>
          <a:blip r:embed="rId5"/>
          <a:stretch>
            <a:fillRect/>
          </a:stretch>
        </p:blipFill>
        <p:spPr>
          <a:xfrm>
            <a:off x="1659394" y="1965899"/>
            <a:ext cx="5519841" cy="2551237"/>
          </a:xfrm>
          <a:prstGeom prst="rect">
            <a:avLst/>
          </a:prstGeom>
        </p:spPr>
      </p:pic>
    </p:spTree>
    <p:extLst>
      <p:ext uri="{BB962C8B-B14F-4D97-AF65-F5344CB8AC3E}">
        <p14:creationId xmlns:p14="http://schemas.microsoft.com/office/powerpoint/2010/main" val="314064805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4118435" cy="523220"/>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Exemple 2 :</a:t>
            </a:r>
            <a:r>
              <a:rPr lang="fr-FR" sz="1200" b="1" dirty="0">
                <a:solidFill>
                  <a:srgbClr val="ECECEC"/>
                </a:solidFill>
                <a:latin typeface="Sitka Heading" pitchFamily="2" charset="0"/>
              </a:rPr>
              <a:t> </a:t>
            </a:r>
          </a:p>
          <a:p>
            <a:r>
              <a:rPr lang="fr-FR" sz="1200" b="1" dirty="0">
                <a:solidFill>
                  <a:srgbClr val="ECECEC"/>
                </a:solidFill>
                <a:latin typeface="Sitka Heading" pitchFamily="2" charset="0"/>
              </a:rPr>
              <a:t>Relation entre les Notes et le Nombre de Téléchargements</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5" name="Picture 4"/>
          <p:cNvPicPr>
            <a:picLocks noChangeAspect="1"/>
          </p:cNvPicPr>
          <p:nvPr/>
        </p:nvPicPr>
        <p:blipFill>
          <a:blip r:embed="rId5"/>
          <a:stretch>
            <a:fillRect/>
          </a:stretch>
        </p:blipFill>
        <p:spPr>
          <a:xfrm>
            <a:off x="2375412" y="1968384"/>
            <a:ext cx="4205074" cy="2621904"/>
          </a:xfrm>
          <a:prstGeom prst="rect">
            <a:avLst/>
          </a:prstGeom>
        </p:spPr>
      </p:pic>
    </p:spTree>
    <p:extLst>
      <p:ext uri="{BB962C8B-B14F-4D97-AF65-F5344CB8AC3E}">
        <p14:creationId xmlns:p14="http://schemas.microsoft.com/office/powerpoint/2010/main" val="4344072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380196" y="546541"/>
            <a:ext cx="2796945"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Visualisations</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4" name="Rectangle 13"/>
          <p:cNvSpPr/>
          <p:nvPr/>
        </p:nvSpPr>
        <p:spPr>
          <a:xfrm>
            <a:off x="1120046" y="1306676"/>
            <a:ext cx="1813317" cy="523220"/>
          </a:xfrm>
          <a:prstGeom prst="rect">
            <a:avLst/>
          </a:prstGeom>
        </p:spPr>
        <p:txBody>
          <a:bodyPr wrap="non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Exemple 3 :</a:t>
            </a:r>
            <a:r>
              <a:rPr lang="fr-FR" sz="1200" b="1" dirty="0">
                <a:solidFill>
                  <a:srgbClr val="ECECEC"/>
                </a:solidFill>
                <a:latin typeface="Sitka Heading" pitchFamily="2" charset="0"/>
              </a:rPr>
              <a:t> </a:t>
            </a:r>
          </a:p>
          <a:p>
            <a:r>
              <a:rPr lang="fr-FR" sz="1200" b="1" dirty="0" err="1">
                <a:solidFill>
                  <a:srgbClr val="ECECEC"/>
                </a:solidFill>
                <a:latin typeface="Sitka Heading" pitchFamily="2" charset="0"/>
              </a:rPr>
              <a:t>Heatmap</a:t>
            </a:r>
            <a:r>
              <a:rPr lang="fr-FR" sz="1200" b="1" dirty="0">
                <a:solidFill>
                  <a:srgbClr val="ECECEC"/>
                </a:solidFill>
                <a:latin typeface="Sitka Heading" pitchFamily="2" charset="0"/>
              </a:rPr>
              <a:t> de Corrélation</a:t>
            </a:r>
            <a:endParaRPr lang="fr-FR" sz="1200" dirty="0">
              <a:solidFill>
                <a:srgbClr val="ECECEC"/>
              </a:solidFill>
              <a:latin typeface="Sitka Heading"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502" y="132478"/>
            <a:ext cx="905898" cy="645758"/>
          </a:xfrm>
          <a:prstGeom prst="rect">
            <a:avLst/>
          </a:prstGeom>
        </p:spPr>
      </p:pic>
      <p:pic>
        <p:nvPicPr>
          <p:cNvPr id="3" name="Picture 2"/>
          <p:cNvPicPr>
            <a:picLocks noChangeAspect="1"/>
          </p:cNvPicPr>
          <p:nvPr/>
        </p:nvPicPr>
        <p:blipFill>
          <a:blip r:embed="rId5"/>
          <a:stretch>
            <a:fillRect/>
          </a:stretch>
        </p:blipFill>
        <p:spPr>
          <a:xfrm>
            <a:off x="2562503" y="1829896"/>
            <a:ext cx="3339004" cy="2786736"/>
          </a:xfrm>
          <a:prstGeom prst="rect">
            <a:avLst/>
          </a:prstGeom>
        </p:spPr>
      </p:pic>
    </p:spTree>
    <p:extLst>
      <p:ext uri="{BB962C8B-B14F-4D97-AF65-F5344CB8AC3E}">
        <p14:creationId xmlns:p14="http://schemas.microsoft.com/office/powerpoint/2010/main" val="22375788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140977" y="2865375"/>
            <a:ext cx="3376095" cy="841800"/>
          </a:xfrm>
          <a:prstGeom prst="rect">
            <a:avLst/>
          </a:prstGeom>
        </p:spPr>
        <p:txBody>
          <a:bodyPr spcFirstLastPara="1" wrap="square" lIns="91425" tIns="91425" rIns="91425" bIns="91425" anchor="ctr" anchorCtr="0">
            <a:noAutofit/>
          </a:bodyPr>
          <a:lstStyle/>
          <a:p>
            <a:pPr algn="ctr"/>
            <a:r>
              <a:rPr lang="fr-FR" sz="1600" b="1" dirty="0"/>
              <a:t>Modèle de Prédiction</a:t>
            </a:r>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achine learning - Icônes éducation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385" y="3565396"/>
            <a:ext cx="1323277" cy="132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47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073377"/>
            <a:ext cx="4114320" cy="523220"/>
          </a:xfrm>
          <a:prstGeom prst="rect">
            <a:avLst/>
          </a:prstGeom>
        </p:spPr>
        <p:txBody>
          <a:bodyPr wrap="squar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Première étape:</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r>
              <a:rPr lang="fr-FR" sz="1200" dirty="0">
                <a:solidFill>
                  <a:srgbClr val="ECECEC"/>
                </a:solidFill>
                <a:latin typeface="Sitka Heading" pitchFamily="2" charset="0"/>
              </a:rPr>
              <a:t>PRÉPARATION DES DONNÉES POUR LA PRÉDICTION</a:t>
            </a:r>
          </a:p>
        </p:txBody>
      </p:sp>
      <p:pic>
        <p:nvPicPr>
          <p:cNvPr id="8194" name="Picture 2" descr="Scikit-learn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696" y="427114"/>
            <a:ext cx="1510878" cy="8133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658128" y="1775997"/>
            <a:ext cx="5686463" cy="2445047"/>
            <a:chOff x="1688608" y="2074701"/>
            <a:chExt cx="5686463" cy="2445047"/>
          </a:xfrm>
        </p:grpSpPr>
        <p:sp>
          <p:nvSpPr>
            <p:cNvPr id="54" name="Google Shape;399;p56"/>
            <p:cNvSpPr txBox="1">
              <a:spLocks/>
            </p:cNvSpPr>
            <p:nvPr/>
          </p:nvSpPr>
          <p:spPr>
            <a:xfrm>
              <a:off x="1688608" y="2856935"/>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ONEHOT ENCODER</a:t>
              </a:r>
              <a:endParaRPr lang="fr-FR" sz="1600" dirty="0">
                <a:solidFill>
                  <a:schemeClr val="bg1"/>
                </a:solidFill>
              </a:endParaRPr>
            </a:p>
          </p:txBody>
        </p:sp>
        <p:sp>
          <p:nvSpPr>
            <p:cNvPr id="55" name="Google Shape;401;p56"/>
            <p:cNvSpPr txBox="1">
              <a:spLocks/>
            </p:cNvSpPr>
            <p:nvPr/>
          </p:nvSpPr>
          <p:spPr>
            <a:xfrm>
              <a:off x="3345056" y="2074701"/>
              <a:ext cx="2129364"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CHOIX TARGET</a:t>
              </a:r>
            </a:p>
          </p:txBody>
        </p:sp>
        <p:sp>
          <p:nvSpPr>
            <p:cNvPr id="56" name="Google Shape;403;p56"/>
            <p:cNvSpPr txBox="1">
              <a:spLocks/>
            </p:cNvSpPr>
            <p:nvPr/>
          </p:nvSpPr>
          <p:spPr>
            <a:xfrm>
              <a:off x="5474420" y="2769686"/>
              <a:ext cx="1900651" cy="817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400" dirty="0"/>
                <a:t>DIVISER LE DATASET EN ENSEMBLE</a:t>
              </a:r>
            </a:p>
          </p:txBody>
        </p:sp>
        <p:sp>
          <p:nvSpPr>
            <p:cNvPr id="57" name="Google Shape;404;p56"/>
            <p:cNvSpPr/>
            <p:nvPr/>
          </p:nvSpPr>
          <p:spPr>
            <a:xfrm>
              <a:off x="2136087" y="2104859"/>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4031599" y="3795548"/>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6;p56"/>
            <p:cNvSpPr/>
            <p:nvPr/>
          </p:nvSpPr>
          <p:spPr>
            <a:xfrm>
              <a:off x="5959650" y="2104859"/>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08;p56"/>
            <p:cNvCxnSpPr>
              <a:cxnSpLocks/>
              <a:stCxn id="57" idx="5"/>
              <a:endCxn id="58" idx="1"/>
            </p:cNvCxnSpPr>
            <p:nvPr/>
          </p:nvCxnSpPr>
          <p:spPr>
            <a:xfrm>
              <a:off x="2754230" y="2723002"/>
              <a:ext cx="1383426" cy="1178603"/>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409;p56"/>
            <p:cNvCxnSpPr>
              <a:cxnSpLocks/>
              <a:stCxn id="58" idx="7"/>
              <a:endCxn id="59" idx="3"/>
            </p:cNvCxnSpPr>
            <p:nvPr/>
          </p:nvCxnSpPr>
          <p:spPr>
            <a:xfrm flipV="1">
              <a:off x="4649742" y="2723002"/>
              <a:ext cx="1415965" cy="1178603"/>
            </a:xfrm>
            <a:prstGeom prst="straightConnector1">
              <a:avLst/>
            </a:prstGeom>
            <a:noFill/>
            <a:ln w="9525" cap="flat" cmpd="sng">
              <a:solidFill>
                <a:schemeClr val="accent1"/>
              </a:solidFill>
              <a:prstDash val="solid"/>
              <a:round/>
              <a:headEnd type="none" w="med" len="med"/>
              <a:tailEnd type="none" w="med" len="med"/>
            </a:ln>
          </p:spPr>
        </p:cxnSp>
        <p:sp>
          <p:nvSpPr>
            <p:cNvPr id="62" name="Google Shape;353;p54">
              <a:hlinkClick r:id="" action="ppaction://noaction"/>
              <a:extLst>
                <a:ext uri="{FF2B5EF4-FFF2-40B4-BE49-F238E27FC236}">
                  <a16:creationId xmlns:a16="http://schemas.microsoft.com/office/drawing/2014/main" id="{7A6C6BEE-2379-4590-920F-323F2E31B897}"/>
                </a:ext>
              </a:extLst>
            </p:cNvPr>
            <p:cNvSpPr txBox="1">
              <a:spLocks/>
            </p:cNvSpPr>
            <p:nvPr/>
          </p:nvSpPr>
          <p:spPr>
            <a:xfrm>
              <a:off x="2168818" y="2090759"/>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 action="ppaction://noaction"/>
              <a:extLst>
                <a:ext uri="{FF2B5EF4-FFF2-40B4-BE49-F238E27FC236}">
                  <a16:creationId xmlns:a16="http://schemas.microsoft.com/office/drawing/2014/main" id="{048287E5-5712-4410-8A20-B8746A1A40DD}"/>
                </a:ext>
              </a:extLst>
            </p:cNvPr>
            <p:cNvSpPr txBox="1">
              <a:spLocks/>
            </p:cNvSpPr>
            <p:nvPr/>
          </p:nvSpPr>
          <p:spPr>
            <a:xfrm>
              <a:off x="4062726" y="3762548"/>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sp>
          <p:nvSpPr>
            <p:cNvPr id="64" name="Google Shape;353;p54">
              <a:hlinkClick r:id="" action="ppaction://noaction"/>
              <a:extLst>
                <a:ext uri="{FF2B5EF4-FFF2-40B4-BE49-F238E27FC236}">
                  <a16:creationId xmlns:a16="http://schemas.microsoft.com/office/drawing/2014/main" id="{9002A279-578D-4B8A-99EB-9ECA8DD8CEBD}"/>
                </a:ext>
              </a:extLst>
            </p:cNvPr>
            <p:cNvSpPr txBox="1">
              <a:spLocks/>
            </p:cNvSpPr>
            <p:nvPr/>
          </p:nvSpPr>
          <p:spPr>
            <a:xfrm>
              <a:off x="5993658" y="2099735"/>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03</a:t>
              </a:r>
            </a:p>
          </p:txBody>
        </p:sp>
      </p:grpSp>
      <p:pic>
        <p:nvPicPr>
          <p:cNvPr id="13" name="Picture 12"/>
          <p:cNvPicPr>
            <a:picLocks noChangeAspect="1"/>
          </p:cNvPicPr>
          <p:nvPr/>
        </p:nvPicPr>
        <p:blipFill>
          <a:blip r:embed="rId5"/>
          <a:stretch>
            <a:fillRect/>
          </a:stretch>
        </p:blipFill>
        <p:spPr>
          <a:xfrm>
            <a:off x="1346989" y="3257925"/>
            <a:ext cx="2126408" cy="1115322"/>
          </a:xfrm>
          <a:prstGeom prst="rect">
            <a:avLst/>
          </a:prstGeom>
        </p:spPr>
      </p:pic>
      <p:pic>
        <p:nvPicPr>
          <p:cNvPr id="17" name="Picture 16"/>
          <p:cNvPicPr>
            <a:picLocks noChangeAspect="1"/>
          </p:cNvPicPr>
          <p:nvPr/>
        </p:nvPicPr>
        <p:blipFill>
          <a:blip r:embed="rId6"/>
          <a:stretch>
            <a:fillRect/>
          </a:stretch>
        </p:blipFill>
        <p:spPr>
          <a:xfrm>
            <a:off x="3255328" y="2197004"/>
            <a:ext cx="2366942" cy="547956"/>
          </a:xfrm>
          <a:prstGeom prst="rect">
            <a:avLst/>
          </a:prstGeom>
        </p:spPr>
      </p:pic>
      <p:pic>
        <p:nvPicPr>
          <p:cNvPr id="18" name="Picture 17"/>
          <p:cNvPicPr>
            <a:picLocks noChangeAspect="1"/>
          </p:cNvPicPr>
          <p:nvPr/>
        </p:nvPicPr>
        <p:blipFill>
          <a:blip r:embed="rId7"/>
          <a:stretch>
            <a:fillRect/>
          </a:stretch>
        </p:blipFill>
        <p:spPr>
          <a:xfrm>
            <a:off x="5025779" y="3382522"/>
            <a:ext cx="2892926" cy="756690"/>
          </a:xfrm>
          <a:prstGeom prst="rect">
            <a:avLst/>
          </a:prstGeom>
        </p:spPr>
      </p:pic>
    </p:spTree>
    <p:extLst>
      <p:ext uri="{BB962C8B-B14F-4D97-AF65-F5344CB8AC3E}">
        <p14:creationId xmlns:p14="http://schemas.microsoft.com/office/powerpoint/2010/main" val="7134317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417166" y="270343"/>
            <a:ext cx="5296666" cy="755700"/>
          </a:xfrm>
          <a:prstGeom prst="rect">
            <a:avLst/>
          </a:prstGeom>
        </p:spPr>
        <p:txBody>
          <a:bodyPr spcFirstLastPara="1" wrap="square" lIns="91425" tIns="91425" rIns="91425" bIns="91425" anchor="ctr" anchorCtr="0">
            <a:noAutofit/>
          </a:bodyPr>
          <a:lstStyle/>
          <a:p>
            <a:r>
              <a:rPr lang="fr-FR" dirty="0">
                <a:solidFill>
                  <a:schemeClr val="accent2"/>
                </a:solidFill>
                <a:latin typeface="Montserrat ExtraBold" panose="00000900000000000000" pitchFamily="2" charset="0"/>
              </a:rPr>
              <a:t>Modèle de Prédiction</a:t>
            </a:r>
            <a:endParaRPr dirty="0"/>
          </a:p>
        </p:txBody>
      </p:sp>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61"/>
          <p:cNvGrpSpPr/>
          <p:nvPr/>
        </p:nvGrpSpPr>
        <p:grpSpPr>
          <a:xfrm>
            <a:off x="629692" y="1105264"/>
            <a:ext cx="144992" cy="269768"/>
            <a:chOff x="629692" y="1105264"/>
            <a:chExt cx="144992" cy="269768"/>
          </a:xfrm>
        </p:grpSpPr>
        <p:sp>
          <p:nvSpPr>
            <p:cNvPr id="553" name="Google Shape;553;p6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 action="ppaction://noaction"/>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57" name="Google Shape;557;p6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8" name="Google Shape;558;p6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 name="Rectangle 52"/>
          <p:cNvSpPr/>
          <p:nvPr/>
        </p:nvSpPr>
        <p:spPr>
          <a:xfrm>
            <a:off x="1087598" y="1073377"/>
            <a:ext cx="3332002" cy="769441"/>
          </a:xfrm>
          <a:prstGeom prst="rect">
            <a:avLst/>
          </a:prstGeom>
        </p:spPr>
        <p:txBody>
          <a:bodyPr wrap="square">
            <a:spAutoFit/>
          </a:bodyPr>
          <a:lstStyle/>
          <a:p>
            <a:r>
              <a:rPr lang="fr-FR" sz="1600" dirty="0">
                <a:solidFill>
                  <a:schemeClr val="accent2"/>
                </a:solidFill>
                <a:latin typeface="Montserrat ExtraBold" panose="00000900000000000000" pitchFamily="2" charset="0"/>
                <a:ea typeface="Montserrat ExtraBold"/>
                <a:cs typeface="Montserrat ExtraBold"/>
                <a:sym typeface="Montserrat ExtraBold"/>
              </a:rPr>
              <a:t>Modélisation et Évaluation avec Régression Logistique:</a:t>
            </a:r>
            <a:r>
              <a:rPr lang="fr-FR" sz="1200" b="1" dirty="0">
                <a:solidFill>
                  <a:srgbClr val="ECECEC"/>
                </a:solidFill>
                <a:latin typeface="Sitka Heading" pitchFamily="2" charset="0"/>
              </a:rPr>
              <a:t> </a:t>
            </a:r>
            <a:br>
              <a:rPr lang="fr-FR" sz="1200" b="1" dirty="0">
                <a:solidFill>
                  <a:srgbClr val="ECECEC"/>
                </a:solidFill>
                <a:latin typeface="Sitka Heading" pitchFamily="2" charset="0"/>
              </a:rPr>
            </a:br>
            <a:endParaRPr lang="fr-FR" sz="1200" dirty="0">
              <a:solidFill>
                <a:srgbClr val="ECECEC"/>
              </a:solidFill>
              <a:latin typeface="Sitka Heading" pitchFamily="2" charset="0"/>
            </a:endParaRPr>
          </a:p>
        </p:txBody>
      </p:sp>
      <p:sp>
        <p:nvSpPr>
          <p:cNvPr id="57" name="Google Shape;404;p56"/>
          <p:cNvSpPr/>
          <p:nvPr/>
        </p:nvSpPr>
        <p:spPr>
          <a:xfrm>
            <a:off x="2009618" y="1958930"/>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5;p56"/>
          <p:cNvSpPr/>
          <p:nvPr/>
        </p:nvSpPr>
        <p:spPr>
          <a:xfrm>
            <a:off x="1974613" y="3210332"/>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p54">
            <a:hlinkClick r:id="" action="ppaction://noaction"/>
            <a:extLst>
              <a:ext uri="{FF2B5EF4-FFF2-40B4-BE49-F238E27FC236}">
                <a16:creationId xmlns:a16="http://schemas.microsoft.com/office/drawing/2014/main" id="{7A6C6BEE-2379-4590-920F-323F2E31B897}"/>
              </a:ext>
            </a:extLst>
          </p:cNvPr>
          <p:cNvSpPr txBox="1">
            <a:spLocks/>
          </p:cNvSpPr>
          <p:nvPr/>
        </p:nvSpPr>
        <p:spPr>
          <a:xfrm>
            <a:off x="2043218" y="1932279"/>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01</a:t>
            </a:r>
          </a:p>
        </p:txBody>
      </p:sp>
      <p:sp>
        <p:nvSpPr>
          <p:cNvPr id="63" name="Google Shape;353;p54">
            <a:hlinkClick r:id="" action="ppaction://noaction"/>
            <a:extLst>
              <a:ext uri="{FF2B5EF4-FFF2-40B4-BE49-F238E27FC236}">
                <a16:creationId xmlns:a16="http://schemas.microsoft.com/office/drawing/2014/main" id="{048287E5-5712-4410-8A20-B8746A1A40DD}"/>
              </a:ext>
            </a:extLst>
          </p:cNvPr>
          <p:cNvSpPr txBox="1">
            <a:spLocks/>
          </p:cNvSpPr>
          <p:nvPr/>
        </p:nvSpPr>
        <p:spPr>
          <a:xfrm>
            <a:off x="2009618" y="3173728"/>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02</a:t>
            </a:r>
          </a:p>
        </p:txBody>
      </p:sp>
      <p:grpSp>
        <p:nvGrpSpPr>
          <p:cNvPr id="23" name="Group 22"/>
          <p:cNvGrpSpPr/>
          <p:nvPr/>
        </p:nvGrpSpPr>
        <p:grpSpPr>
          <a:xfrm>
            <a:off x="5339271" y="1464218"/>
            <a:ext cx="724200" cy="757200"/>
            <a:chOff x="5367972" y="2015207"/>
            <a:chExt cx="724200" cy="757200"/>
          </a:xfrm>
        </p:grpSpPr>
        <p:sp>
          <p:nvSpPr>
            <p:cNvPr id="59" name="Google Shape;406;p56"/>
            <p:cNvSpPr/>
            <p:nvPr/>
          </p:nvSpPr>
          <p:spPr>
            <a:xfrm>
              <a:off x="5367972" y="2048207"/>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3;p54">
              <a:hlinkClick r:id="" action="ppaction://noaction"/>
              <a:extLst>
                <a:ext uri="{FF2B5EF4-FFF2-40B4-BE49-F238E27FC236}">
                  <a16:creationId xmlns:a16="http://schemas.microsoft.com/office/drawing/2014/main" id="{9002A279-578D-4B8A-99EB-9ECA8DD8CEBD}"/>
                </a:ext>
              </a:extLst>
            </p:cNvPr>
            <p:cNvSpPr txBox="1">
              <a:spLocks/>
            </p:cNvSpPr>
            <p:nvPr/>
          </p:nvSpPr>
          <p:spPr>
            <a:xfrm>
              <a:off x="5406804" y="2015207"/>
              <a:ext cx="657000" cy="7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bg1"/>
                  </a:solidFill>
                </a:rPr>
                <a:t>03</a:t>
              </a:r>
            </a:p>
          </p:txBody>
        </p:sp>
      </p:grpSp>
      <p:sp>
        <p:nvSpPr>
          <p:cNvPr id="70" name="Google Shape;399;p56"/>
          <p:cNvSpPr txBox="1">
            <a:spLocks/>
          </p:cNvSpPr>
          <p:nvPr/>
        </p:nvSpPr>
        <p:spPr>
          <a:xfrm>
            <a:off x="1615790" y="2686734"/>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Initialiser</a:t>
            </a:r>
            <a:endParaRPr lang="fr-FR" sz="1600" dirty="0">
              <a:solidFill>
                <a:schemeClr val="bg1"/>
              </a:solidFill>
            </a:endParaRPr>
          </a:p>
        </p:txBody>
      </p:sp>
      <p:sp>
        <p:nvSpPr>
          <p:cNvPr id="72" name="Google Shape;399;p56"/>
          <p:cNvSpPr txBox="1">
            <a:spLocks/>
          </p:cNvSpPr>
          <p:nvPr/>
        </p:nvSpPr>
        <p:spPr>
          <a:xfrm>
            <a:off x="1547558" y="3967532"/>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Entrainer</a:t>
            </a:r>
            <a:endParaRPr lang="fr-FR" sz="1600" dirty="0">
              <a:solidFill>
                <a:schemeClr val="bg1"/>
              </a:solidFill>
            </a:endParaRPr>
          </a:p>
        </p:txBody>
      </p:sp>
      <p:sp>
        <p:nvSpPr>
          <p:cNvPr id="73" name="Google Shape;399;p56"/>
          <p:cNvSpPr txBox="1">
            <a:spLocks/>
          </p:cNvSpPr>
          <p:nvPr/>
        </p:nvSpPr>
        <p:spPr>
          <a:xfrm>
            <a:off x="5940228" y="1614625"/>
            <a:ext cx="1597200"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Prédire et évaluer</a:t>
            </a:r>
            <a:endParaRPr lang="fr-FR" sz="1600" dirty="0">
              <a:solidFill>
                <a:schemeClr val="bg1"/>
              </a:solidFill>
            </a:endParaRPr>
          </a:p>
        </p:txBody>
      </p:sp>
      <p:cxnSp>
        <p:nvCxnSpPr>
          <p:cNvPr id="40" name="Elbow Connector 39"/>
          <p:cNvCxnSpPr>
            <a:stCxn id="57" idx="2"/>
            <a:endCxn id="58" idx="2"/>
          </p:cNvCxnSpPr>
          <p:nvPr/>
        </p:nvCxnSpPr>
        <p:spPr>
          <a:xfrm rot="10800000" flipV="1">
            <a:off x="1974614" y="2321030"/>
            <a:ext cx="35005" cy="1251402"/>
          </a:xfrm>
          <a:prstGeom prst="bentConnector3">
            <a:avLst>
              <a:gd name="adj1" fmla="val 1850173"/>
            </a:avLst>
          </a:prstGeom>
        </p:spPr>
        <p:style>
          <a:lnRef idx="1">
            <a:schemeClr val="accent1"/>
          </a:lnRef>
          <a:fillRef idx="0">
            <a:schemeClr val="accent1"/>
          </a:fillRef>
          <a:effectRef idx="0">
            <a:schemeClr val="accent1"/>
          </a:effectRef>
          <a:fontRef idx="minor">
            <a:schemeClr val="tx1"/>
          </a:fontRef>
        </p:style>
      </p:cxnSp>
      <p:sp>
        <p:nvSpPr>
          <p:cNvPr id="513" name="Arc 512"/>
          <p:cNvSpPr/>
          <p:nvPr/>
        </p:nvSpPr>
        <p:spPr>
          <a:xfrm rot="6504203">
            <a:off x="1575439" y="69388"/>
            <a:ext cx="4213256" cy="3546860"/>
          </a:xfrm>
          <a:prstGeom prst="arc">
            <a:avLst>
              <a:gd name="adj1" fmla="val 15483667"/>
              <a:gd name="adj2" fmla="val 602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15" name="Straight Arrow Connector 514"/>
          <p:cNvCxnSpPr>
            <a:stCxn id="59" idx="4"/>
          </p:cNvCxnSpPr>
          <p:nvPr/>
        </p:nvCxnSpPr>
        <p:spPr>
          <a:xfrm>
            <a:off x="5701371" y="2221418"/>
            <a:ext cx="0" cy="105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Google Shape;399;p56"/>
          <p:cNvSpPr txBox="1">
            <a:spLocks/>
          </p:cNvSpPr>
          <p:nvPr/>
        </p:nvSpPr>
        <p:spPr>
          <a:xfrm>
            <a:off x="4709431" y="3361378"/>
            <a:ext cx="3297883" cy="38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pPr algn="ctr"/>
            <a:r>
              <a:rPr lang="fr-FR" sz="1600" dirty="0"/>
              <a:t>Résultat de la prédiction :</a:t>
            </a:r>
          </a:p>
          <a:p>
            <a:pPr algn="ctr"/>
            <a:r>
              <a:rPr lang="fr-FR" sz="1600" dirty="0"/>
              <a:t>69,29%</a:t>
            </a:r>
          </a:p>
        </p:txBody>
      </p:sp>
      <p:pic>
        <p:nvPicPr>
          <p:cNvPr id="518" name="Picture 5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372" y="85212"/>
            <a:ext cx="2909276" cy="1597080"/>
          </a:xfrm>
          <a:prstGeom prst="rect">
            <a:avLst/>
          </a:prstGeom>
        </p:spPr>
      </p:pic>
    </p:spTree>
    <p:extLst>
      <p:ext uri="{BB962C8B-B14F-4D97-AF65-F5344CB8AC3E}">
        <p14:creationId xmlns:p14="http://schemas.microsoft.com/office/powerpoint/2010/main" val="17738842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58907" y="-157702"/>
            <a:ext cx="1982141" cy="5458905"/>
            <a:chOff x="0" y="0"/>
            <a:chExt cx="1044090" cy="2875472"/>
          </a:xfrm>
          <a:solidFill>
            <a:srgbClr val="145DA0"/>
          </a:solidFill>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grpFill/>
            <a:ln cap="sq">
              <a:noFill/>
              <a:prstDash val="solid"/>
              <a:miter/>
            </a:ln>
          </p:spPr>
        </p:sp>
        <p:sp>
          <p:nvSpPr>
            <p:cNvPr id="4" name="TextBox 4"/>
            <p:cNvSpPr txBox="1"/>
            <p:nvPr/>
          </p:nvSpPr>
          <p:spPr>
            <a:xfrm>
              <a:off x="0" y="-38100"/>
              <a:ext cx="1044090" cy="2913572"/>
            </a:xfrm>
            <a:prstGeom prst="rect">
              <a:avLst/>
            </a:prstGeom>
            <a:grpFill/>
          </p:spPr>
          <p:txBody>
            <a:bodyPr lIns="25400" tIns="25400" rIns="25400" bIns="25400" rtlCol="0" anchor="ctr"/>
            <a:lstStyle/>
            <a:p>
              <a:pPr algn="ctr">
                <a:lnSpc>
                  <a:spcPts val="1330"/>
                </a:lnSpc>
                <a:spcBef>
                  <a:spcPct val="0"/>
                </a:spcBef>
              </a:pPr>
              <a:endParaRPr sz="700">
                <a:solidFill>
                  <a:schemeClr val="bg2"/>
                </a:solidFill>
              </a:endParaRPr>
            </a:p>
          </p:txBody>
        </p:sp>
      </p:grpSp>
      <p:sp>
        <p:nvSpPr>
          <p:cNvPr id="5" name="TextBox 5"/>
          <p:cNvSpPr txBox="1"/>
          <p:nvPr/>
        </p:nvSpPr>
        <p:spPr>
          <a:xfrm>
            <a:off x="1754508" y="369923"/>
            <a:ext cx="4813564" cy="597343"/>
          </a:xfrm>
          <a:prstGeom prst="rect">
            <a:avLst/>
          </a:prstGeom>
        </p:spPr>
        <p:txBody>
          <a:bodyPr wrap="square" lIns="0" tIns="0" rIns="0" bIns="0" rtlCol="0" anchor="t">
            <a:spAutoFit/>
          </a:bodyPr>
          <a:lstStyle/>
          <a:p>
            <a:pPr>
              <a:lnSpc>
                <a:spcPts val="5124"/>
              </a:lnSpc>
              <a:spcBef>
                <a:spcPct val="0"/>
              </a:spcBef>
            </a:pPr>
            <a:r>
              <a:rPr lang="en-US" sz="3660" dirty="0">
                <a:solidFill>
                  <a:srgbClr val="051D40"/>
                </a:solidFill>
                <a:latin typeface="Open Sans Extra Bold"/>
              </a:rPr>
              <a:t>Table de matières </a:t>
            </a:r>
          </a:p>
        </p:txBody>
      </p:sp>
      <p:grpSp>
        <p:nvGrpSpPr>
          <p:cNvPr id="6" name="Group 6"/>
          <p:cNvGrpSpPr/>
          <p:nvPr/>
        </p:nvGrpSpPr>
        <p:grpSpPr>
          <a:xfrm>
            <a:off x="-933883" y="-807109"/>
            <a:ext cx="1867766" cy="18677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sp>
        <p:nvSpPr>
          <p:cNvPr id="34" name="Google Shape;475;p25">
            <a:extLst>
              <a:ext uri="{FF2B5EF4-FFF2-40B4-BE49-F238E27FC236}">
                <a16:creationId xmlns:a16="http://schemas.microsoft.com/office/drawing/2014/main" id="{64444195-FDF7-46F3-8D76-F6D39DE5E851}"/>
              </a:ext>
            </a:extLst>
          </p:cNvPr>
          <p:cNvSpPr/>
          <p:nvPr/>
        </p:nvSpPr>
        <p:spPr>
          <a:xfrm>
            <a:off x="3692842" y="3781327"/>
            <a:ext cx="2184395" cy="503718"/>
          </a:xfrm>
          <a:prstGeom prst="roundRect">
            <a:avLst>
              <a:gd name="adj" fmla="val 50000"/>
            </a:avLst>
          </a:prstGeom>
          <a:solidFill>
            <a:srgbClr val="92D050"/>
          </a:solidFill>
          <a:ln>
            <a:noFill/>
          </a:ln>
        </p:spPr>
        <p:txBody>
          <a:bodyPr spcFirstLastPara="1" wrap="square" lIns="45713" tIns="45713" rIns="45713" bIns="45713" anchor="ctr" anchorCtr="0">
            <a:noAutofit/>
          </a:bodyPr>
          <a:lstStyle/>
          <a:p>
            <a:pPr lvl="0" algn="ct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200" dirty="0">
                <a:latin typeface="Calibri" panose="020F0502020204030204" pitchFamily="34" charset="0"/>
                <a:ea typeface="Calibri" panose="020F0502020204030204" pitchFamily="34" charset="0"/>
                <a:cs typeface="Calibri" panose="020F0502020204030204" pitchFamily="34" charset="0"/>
              </a:rPr>
              <a:t>MACHINE LEARNING </a:t>
            </a:r>
            <a:r>
              <a:rPr lang="fr-FR" sz="1600" dirty="0">
                <a:latin typeface="Calibri" panose="020F0502020204030204" pitchFamily="34" charset="0"/>
                <a:ea typeface="Calibri" panose="020F0502020204030204" pitchFamily="34" charset="0"/>
                <a:cs typeface="Calibri" panose="020F0502020204030204" pitchFamily="34" charset="0"/>
              </a:rPr>
              <a:t> </a:t>
            </a:r>
            <a:endParaRPr sz="1100" dirty="0">
              <a:latin typeface="Calibri" panose="020F0502020204030204" pitchFamily="34" charset="0"/>
              <a:ea typeface="Calibri" panose="020F0502020204030204" pitchFamily="34" charset="0"/>
              <a:cs typeface="Calibri" panose="020F0502020204030204" pitchFamily="34" charset="0"/>
            </a:endParaRPr>
          </a:p>
        </p:txBody>
      </p:sp>
      <p:sp>
        <p:nvSpPr>
          <p:cNvPr id="35" name="Google Shape;476;p25">
            <a:extLst>
              <a:ext uri="{FF2B5EF4-FFF2-40B4-BE49-F238E27FC236}">
                <a16:creationId xmlns:a16="http://schemas.microsoft.com/office/drawing/2014/main" id="{9630787C-2F1E-4079-BDA8-D7AEAEF4D6ED}"/>
              </a:ext>
            </a:extLst>
          </p:cNvPr>
          <p:cNvSpPr/>
          <p:nvPr/>
        </p:nvSpPr>
        <p:spPr>
          <a:xfrm>
            <a:off x="1614560" y="3043364"/>
            <a:ext cx="2184395" cy="476263"/>
          </a:xfrm>
          <a:prstGeom prst="roundRect">
            <a:avLst>
              <a:gd name="adj" fmla="val 50000"/>
            </a:avLst>
          </a:prstGeom>
          <a:solidFill>
            <a:srgbClr val="AE0000"/>
          </a:solidFill>
          <a:ln>
            <a:noFill/>
          </a:ln>
        </p:spPr>
        <p:txBody>
          <a:bodyPr spcFirstLastPara="1" wrap="square" lIns="45713" tIns="45713" rIns="45713" bIns="45713" anchor="ctr" anchorCtr="0">
            <a:noAutofit/>
          </a:bodyPr>
          <a:lstStyle/>
          <a:p>
            <a:pPr algn="ct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200" dirty="0">
                <a:latin typeface="Calibri" panose="020F0502020204030204" pitchFamily="34" charset="0"/>
                <a:ea typeface="Calibri" panose="020F0502020204030204" pitchFamily="34" charset="0"/>
                <a:cs typeface="Calibri" panose="020F0502020204030204" pitchFamily="34" charset="0"/>
              </a:rPr>
              <a:t>DATA VISUALISATION</a:t>
            </a:r>
            <a:endParaRPr sz="1100" dirty="0">
              <a:latin typeface="Calibri" panose="020F0502020204030204" pitchFamily="34" charset="0"/>
              <a:ea typeface="Calibri" panose="020F0502020204030204" pitchFamily="34" charset="0"/>
              <a:cs typeface="Calibri" panose="020F0502020204030204" pitchFamily="34" charset="0"/>
            </a:endParaRPr>
          </a:p>
        </p:txBody>
      </p:sp>
      <p:sp>
        <p:nvSpPr>
          <p:cNvPr id="36" name="Google Shape;477;p25">
            <a:extLst>
              <a:ext uri="{FF2B5EF4-FFF2-40B4-BE49-F238E27FC236}">
                <a16:creationId xmlns:a16="http://schemas.microsoft.com/office/drawing/2014/main" id="{353142B3-9BEA-43C6-9228-59C012F4B3E1}"/>
              </a:ext>
            </a:extLst>
          </p:cNvPr>
          <p:cNvSpPr/>
          <p:nvPr/>
        </p:nvSpPr>
        <p:spPr>
          <a:xfrm>
            <a:off x="3692842" y="2227401"/>
            <a:ext cx="2207381" cy="503718"/>
          </a:xfrm>
          <a:prstGeom prst="roundRect">
            <a:avLst>
              <a:gd name="adj" fmla="val 50000"/>
            </a:avLst>
          </a:prstGeom>
          <a:solidFill>
            <a:schemeClr val="accent5">
              <a:lumMod val="60000"/>
              <a:lumOff val="40000"/>
            </a:schemeClr>
          </a:solidFill>
          <a:ln>
            <a:noFill/>
          </a:ln>
        </p:spPr>
        <p:txBody>
          <a:bodyPr spcFirstLastPara="1" wrap="square" lIns="45713" tIns="45713" rIns="45713" bIns="45713" anchor="ctr" anchorCtr="0">
            <a:noAutofit/>
          </a:bodyPr>
          <a:lstStyle/>
          <a:p>
            <a:pPr algn="ct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200" dirty="0">
                <a:latin typeface="Calibri" panose="020F0502020204030204" pitchFamily="34" charset="0"/>
                <a:ea typeface="Calibri" panose="020F0502020204030204" pitchFamily="34" charset="0"/>
                <a:cs typeface="Calibri" panose="020F0502020204030204" pitchFamily="34" charset="0"/>
              </a:rPr>
              <a:t>ANALYSE</a:t>
            </a: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200" dirty="0">
                <a:latin typeface="Calibri" panose="020F0502020204030204" pitchFamily="34" charset="0"/>
                <a:ea typeface="Calibri" panose="020F0502020204030204" pitchFamily="34" charset="0"/>
                <a:cs typeface="Calibri" panose="020F0502020204030204" pitchFamily="34" charset="0"/>
              </a:rPr>
              <a:t>DES DONNES</a:t>
            </a:r>
            <a:endParaRPr lang="fr-FR" sz="1100" dirty="0">
              <a:latin typeface="Calibri" panose="020F0502020204030204" pitchFamily="34" charset="0"/>
              <a:ea typeface="Calibri" panose="020F0502020204030204" pitchFamily="34" charset="0"/>
              <a:cs typeface="Calibri" panose="020F0502020204030204" pitchFamily="34" charset="0"/>
            </a:endParaRPr>
          </a:p>
        </p:txBody>
      </p:sp>
      <p:sp>
        <p:nvSpPr>
          <p:cNvPr id="37" name="Google Shape;474;p25">
            <a:extLst>
              <a:ext uri="{FF2B5EF4-FFF2-40B4-BE49-F238E27FC236}">
                <a16:creationId xmlns:a16="http://schemas.microsoft.com/office/drawing/2014/main" id="{F7DFED4D-727E-4AF7-A7B3-0CCD16E204BA}"/>
              </a:ext>
            </a:extLst>
          </p:cNvPr>
          <p:cNvSpPr/>
          <p:nvPr/>
        </p:nvSpPr>
        <p:spPr>
          <a:xfrm>
            <a:off x="1594997" y="1392146"/>
            <a:ext cx="2184395" cy="503718"/>
          </a:xfrm>
          <a:prstGeom prst="roundRect">
            <a:avLst>
              <a:gd name="adj" fmla="val 50000"/>
            </a:avLst>
          </a:prstGeom>
          <a:solidFill>
            <a:srgbClr val="7030A0"/>
          </a:solidFill>
          <a:ln>
            <a:noFill/>
          </a:ln>
        </p:spPr>
        <p:txBody>
          <a:bodyPr spcFirstLastPara="1" wrap="square" lIns="45713" tIns="45713" rIns="45713" bIns="45713" anchor="ctr" anchorCtr="0">
            <a:noAutofit/>
          </a:bodyPr>
          <a:lstStyle/>
          <a:p>
            <a:pPr algn="ctr"/>
            <a:endParaRPr lang="fr-FR" sz="1200" dirty="0"/>
          </a:p>
          <a:p>
            <a:pPr algn="ctr"/>
            <a:endParaRPr lang="fr-FR" sz="1200" dirty="0"/>
          </a:p>
          <a:p>
            <a:pPr algn="ctr"/>
            <a:r>
              <a:rPr lang="fr-FR" sz="1200" dirty="0"/>
              <a:t>INTRODUCTION</a:t>
            </a:r>
          </a:p>
          <a:p>
            <a:pPr algn="ctr"/>
            <a:endParaRPr lang="fr-FR" sz="1200" dirty="0"/>
          </a:p>
          <a:p>
            <a:pPr algn="ctr"/>
            <a:endParaRPr sz="1600" dirty="0"/>
          </a:p>
        </p:txBody>
      </p:sp>
      <p:sp>
        <p:nvSpPr>
          <p:cNvPr id="38" name="Google Shape;476;p25">
            <a:extLst>
              <a:ext uri="{FF2B5EF4-FFF2-40B4-BE49-F238E27FC236}">
                <a16:creationId xmlns:a16="http://schemas.microsoft.com/office/drawing/2014/main" id="{8D4CC662-1DF1-4F14-8FF0-FEE17DFA6E69}"/>
              </a:ext>
            </a:extLst>
          </p:cNvPr>
          <p:cNvSpPr/>
          <p:nvPr/>
        </p:nvSpPr>
        <p:spPr>
          <a:xfrm>
            <a:off x="1614560" y="4474640"/>
            <a:ext cx="2184395" cy="503718"/>
          </a:xfrm>
          <a:prstGeom prst="roundRect">
            <a:avLst>
              <a:gd name="adj" fmla="val 50000"/>
            </a:avLst>
          </a:prstGeom>
          <a:solidFill>
            <a:schemeClr val="accent5"/>
          </a:solidFill>
          <a:ln>
            <a:solidFill>
              <a:schemeClr val="accent5"/>
            </a:solidFill>
          </a:ln>
        </p:spPr>
        <p:txBody>
          <a:bodyPr spcFirstLastPara="1" wrap="square" lIns="45713" tIns="45713" rIns="45713" bIns="45713" anchor="ctr" anchorCtr="0">
            <a:noAutofit/>
          </a:bodyPr>
          <a:lstStyle/>
          <a:p>
            <a:pPr algn="ctr"/>
            <a:r>
              <a:rPr lang="fr-FR"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Résultats obtenu</a:t>
            </a:r>
            <a:endParaRPr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39" name="Connecteur droit 38">
            <a:extLst>
              <a:ext uri="{FF2B5EF4-FFF2-40B4-BE49-F238E27FC236}">
                <a16:creationId xmlns:a16="http://schemas.microsoft.com/office/drawing/2014/main" id="{77809F8E-6B6C-4F99-B4A7-0B1F42F56C18}"/>
              </a:ext>
            </a:extLst>
          </p:cNvPr>
          <p:cNvCxnSpPr>
            <a:cxnSpLocks/>
          </p:cNvCxnSpPr>
          <p:nvPr/>
        </p:nvCxnSpPr>
        <p:spPr>
          <a:xfrm>
            <a:off x="3719809" y="1646239"/>
            <a:ext cx="1188863" cy="426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 name="Google Shape;400;p22">
            <a:extLst>
              <a:ext uri="{FF2B5EF4-FFF2-40B4-BE49-F238E27FC236}">
                <a16:creationId xmlns:a16="http://schemas.microsoft.com/office/drawing/2014/main" id="{FF1815B4-5215-4EB1-937A-BC203822DE94}"/>
              </a:ext>
            </a:extLst>
          </p:cNvPr>
          <p:cNvSpPr txBox="1"/>
          <p:nvPr/>
        </p:nvSpPr>
        <p:spPr>
          <a:xfrm>
            <a:off x="4249685" y="1546000"/>
            <a:ext cx="817615" cy="231035"/>
          </a:xfrm>
          <a:prstGeom prst="rect">
            <a:avLst/>
          </a:prstGeom>
          <a:solidFill>
            <a:srgbClr val="7030A0"/>
          </a:solidFill>
          <a:ln>
            <a:solidFill>
              <a:schemeClr val="accent4"/>
            </a:solidFill>
          </a:ln>
        </p:spPr>
        <p:txBody>
          <a:bodyPr spcFirstLastPara="1" wrap="square" lIns="45713" tIns="45713" rIns="45713" bIns="45713" anchor="ctr" anchorCtr="0">
            <a:noAutofit/>
          </a:bodyPr>
          <a:lstStyle/>
          <a:p>
            <a:pPr algn="ctr"/>
            <a:r>
              <a:rPr lang="en" sz="1200" dirty="0">
                <a:solidFill>
                  <a:schemeClr val="tx1"/>
                </a:solidFill>
                <a:latin typeface="Fira Sans"/>
                <a:ea typeface="Fira Sans"/>
                <a:cs typeface="Fira Sans"/>
                <a:sym typeface="Fira Sans"/>
              </a:rPr>
              <a:t>01</a:t>
            </a:r>
            <a:endParaRPr sz="1200" dirty="0">
              <a:solidFill>
                <a:schemeClr val="tx1"/>
              </a:solidFill>
              <a:latin typeface="Fira Sans"/>
              <a:ea typeface="Fira Sans"/>
              <a:cs typeface="Fira Sans"/>
              <a:sym typeface="Fira Sans"/>
            </a:endParaRPr>
          </a:p>
        </p:txBody>
      </p:sp>
      <p:cxnSp>
        <p:nvCxnSpPr>
          <p:cNvPr id="41" name="Connecteur droit 40">
            <a:extLst>
              <a:ext uri="{FF2B5EF4-FFF2-40B4-BE49-F238E27FC236}">
                <a16:creationId xmlns:a16="http://schemas.microsoft.com/office/drawing/2014/main" id="{8EAEEAAB-5146-4430-A72B-041EDEEB4EA8}"/>
              </a:ext>
            </a:extLst>
          </p:cNvPr>
          <p:cNvCxnSpPr>
            <a:cxnSpLocks/>
          </p:cNvCxnSpPr>
          <p:nvPr/>
        </p:nvCxnSpPr>
        <p:spPr>
          <a:xfrm>
            <a:off x="2519753" y="2481528"/>
            <a:ext cx="1188863" cy="4269"/>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85FC8D2-F524-4EF3-B4BF-EAA26C8E559D}"/>
              </a:ext>
            </a:extLst>
          </p:cNvPr>
          <p:cNvCxnSpPr>
            <a:cxnSpLocks/>
          </p:cNvCxnSpPr>
          <p:nvPr/>
        </p:nvCxnSpPr>
        <p:spPr>
          <a:xfrm>
            <a:off x="3761776" y="3254089"/>
            <a:ext cx="1188863" cy="4269"/>
          </a:xfrm>
          <a:prstGeom prst="line">
            <a:avLst/>
          </a:prstGeom>
          <a:ln>
            <a:solidFill>
              <a:srgbClr val="AE0000"/>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317A3E20-A218-45BF-92B6-DF39F401E34A}"/>
              </a:ext>
            </a:extLst>
          </p:cNvPr>
          <p:cNvCxnSpPr>
            <a:cxnSpLocks/>
          </p:cNvCxnSpPr>
          <p:nvPr/>
        </p:nvCxnSpPr>
        <p:spPr>
          <a:xfrm>
            <a:off x="2524801" y="4057650"/>
            <a:ext cx="1188863" cy="426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3E4E536D-0ABC-42C3-B8B6-B2890A59E770}"/>
              </a:ext>
            </a:extLst>
          </p:cNvPr>
          <p:cNvCxnSpPr>
            <a:cxnSpLocks/>
            <a:stCxn id="38" idx="3"/>
          </p:cNvCxnSpPr>
          <p:nvPr/>
        </p:nvCxnSpPr>
        <p:spPr>
          <a:xfrm flipV="1">
            <a:off x="3798954" y="4700569"/>
            <a:ext cx="1252369" cy="2593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Google Shape;400;p22">
            <a:extLst>
              <a:ext uri="{FF2B5EF4-FFF2-40B4-BE49-F238E27FC236}">
                <a16:creationId xmlns:a16="http://schemas.microsoft.com/office/drawing/2014/main" id="{BF4F92A6-00DA-47BA-85F7-D8E45135975E}"/>
              </a:ext>
            </a:extLst>
          </p:cNvPr>
          <p:cNvSpPr txBox="1"/>
          <p:nvPr/>
        </p:nvSpPr>
        <p:spPr>
          <a:xfrm>
            <a:off x="2210265" y="2385321"/>
            <a:ext cx="728466" cy="227118"/>
          </a:xfrm>
          <a:prstGeom prst="rect">
            <a:avLst/>
          </a:prstGeom>
          <a:solidFill>
            <a:schemeClr val="accent5">
              <a:lumMod val="60000"/>
              <a:lumOff val="40000"/>
            </a:schemeClr>
          </a:solidFill>
          <a:ln>
            <a:solidFill>
              <a:schemeClr val="accent1"/>
            </a:solidFill>
          </a:ln>
        </p:spPr>
        <p:txBody>
          <a:bodyPr spcFirstLastPara="1" wrap="square" lIns="45713" tIns="45713" rIns="45713" bIns="45713" anchor="ctr" anchorCtr="0">
            <a:noAutofit/>
          </a:bodyPr>
          <a:lstStyle/>
          <a:p>
            <a:pPr algn="ctr"/>
            <a:r>
              <a:rPr lang="en" sz="1200" dirty="0">
                <a:solidFill>
                  <a:schemeClr val="tx1"/>
                </a:solidFill>
                <a:latin typeface="Fira Sans"/>
                <a:ea typeface="Fira Sans"/>
                <a:cs typeface="Fira Sans"/>
                <a:sym typeface="Fira Sans"/>
              </a:rPr>
              <a:t>02</a:t>
            </a:r>
            <a:endParaRPr sz="1200" dirty="0">
              <a:solidFill>
                <a:schemeClr val="tx1"/>
              </a:solidFill>
              <a:latin typeface="Fira Sans"/>
              <a:ea typeface="Fira Sans"/>
              <a:cs typeface="Fira Sans"/>
              <a:sym typeface="Fira Sans"/>
            </a:endParaRPr>
          </a:p>
        </p:txBody>
      </p:sp>
      <p:sp>
        <p:nvSpPr>
          <p:cNvPr id="46" name="Google Shape;400;p22">
            <a:extLst>
              <a:ext uri="{FF2B5EF4-FFF2-40B4-BE49-F238E27FC236}">
                <a16:creationId xmlns:a16="http://schemas.microsoft.com/office/drawing/2014/main" id="{E7EA12CC-C276-49EF-BA8A-624DE9DE4D9B}"/>
              </a:ext>
            </a:extLst>
          </p:cNvPr>
          <p:cNvSpPr txBox="1"/>
          <p:nvPr/>
        </p:nvSpPr>
        <p:spPr>
          <a:xfrm>
            <a:off x="4322857" y="3144799"/>
            <a:ext cx="728466" cy="227118"/>
          </a:xfrm>
          <a:prstGeom prst="rect">
            <a:avLst/>
          </a:prstGeom>
          <a:solidFill>
            <a:srgbClr val="C00000"/>
          </a:solidFill>
          <a:ln>
            <a:solidFill>
              <a:srgbClr val="AE0000"/>
            </a:solidFill>
          </a:ln>
        </p:spPr>
        <p:txBody>
          <a:bodyPr spcFirstLastPara="1" wrap="square" lIns="45713" tIns="45713" rIns="45713" bIns="45713" anchor="ctr" anchorCtr="0">
            <a:noAutofit/>
          </a:bodyPr>
          <a:lstStyle/>
          <a:p>
            <a:pPr algn="ctr"/>
            <a:r>
              <a:rPr lang="en" sz="1200" dirty="0">
                <a:solidFill>
                  <a:schemeClr val="tx1"/>
                </a:solidFill>
                <a:latin typeface="Fira Sans"/>
                <a:ea typeface="Fira Sans"/>
                <a:cs typeface="Fira Sans"/>
                <a:sym typeface="Fira Sans"/>
              </a:rPr>
              <a:t>03</a:t>
            </a:r>
            <a:endParaRPr sz="1200" dirty="0">
              <a:solidFill>
                <a:schemeClr val="tx1"/>
              </a:solidFill>
              <a:latin typeface="Fira Sans"/>
              <a:ea typeface="Fira Sans"/>
              <a:cs typeface="Fira Sans"/>
              <a:sym typeface="Fira Sans"/>
            </a:endParaRPr>
          </a:p>
        </p:txBody>
      </p:sp>
      <p:sp>
        <p:nvSpPr>
          <p:cNvPr id="47" name="Google Shape;400;p22">
            <a:extLst>
              <a:ext uri="{FF2B5EF4-FFF2-40B4-BE49-F238E27FC236}">
                <a16:creationId xmlns:a16="http://schemas.microsoft.com/office/drawing/2014/main" id="{571E221B-A1D5-4330-BCA3-8F4B27396655}"/>
              </a:ext>
            </a:extLst>
          </p:cNvPr>
          <p:cNvSpPr txBox="1"/>
          <p:nvPr/>
        </p:nvSpPr>
        <p:spPr>
          <a:xfrm>
            <a:off x="2247714" y="3941885"/>
            <a:ext cx="728466" cy="227118"/>
          </a:xfrm>
          <a:prstGeom prst="rect">
            <a:avLst/>
          </a:prstGeom>
          <a:solidFill>
            <a:srgbClr val="92D050"/>
          </a:solidFill>
          <a:ln>
            <a:solidFill>
              <a:srgbClr val="92D050"/>
            </a:solidFill>
          </a:ln>
        </p:spPr>
        <p:txBody>
          <a:bodyPr spcFirstLastPara="1" wrap="square" lIns="45713" tIns="45713" rIns="45713" bIns="45713" anchor="ctr" anchorCtr="0">
            <a:noAutofit/>
          </a:bodyPr>
          <a:lstStyle/>
          <a:p>
            <a:pPr algn="ctr"/>
            <a:r>
              <a:rPr lang="en" sz="1200" dirty="0">
                <a:solidFill>
                  <a:schemeClr val="tx1"/>
                </a:solidFill>
                <a:latin typeface="Fira Sans"/>
                <a:ea typeface="Fira Sans"/>
                <a:cs typeface="Fira Sans"/>
                <a:sym typeface="Fira Sans"/>
              </a:rPr>
              <a:t>04</a:t>
            </a:r>
            <a:endParaRPr sz="1200" dirty="0">
              <a:solidFill>
                <a:schemeClr val="tx1"/>
              </a:solidFill>
              <a:latin typeface="Fira Sans"/>
              <a:ea typeface="Fira Sans"/>
              <a:cs typeface="Fira Sans"/>
              <a:sym typeface="Fira Sans"/>
            </a:endParaRPr>
          </a:p>
        </p:txBody>
      </p:sp>
      <p:sp>
        <p:nvSpPr>
          <p:cNvPr id="48" name="Google Shape;400;p22">
            <a:extLst>
              <a:ext uri="{FF2B5EF4-FFF2-40B4-BE49-F238E27FC236}">
                <a16:creationId xmlns:a16="http://schemas.microsoft.com/office/drawing/2014/main" id="{DC03800E-73C7-4679-8F8B-D68135FBE770}"/>
              </a:ext>
            </a:extLst>
          </p:cNvPr>
          <p:cNvSpPr txBox="1"/>
          <p:nvPr/>
        </p:nvSpPr>
        <p:spPr>
          <a:xfrm>
            <a:off x="4322857" y="4582741"/>
            <a:ext cx="728466" cy="227118"/>
          </a:xfrm>
          <a:prstGeom prst="rect">
            <a:avLst/>
          </a:prstGeom>
          <a:solidFill>
            <a:schemeClr val="accent5"/>
          </a:solidFill>
          <a:ln>
            <a:solidFill>
              <a:schemeClr val="accent5"/>
            </a:solidFill>
          </a:ln>
        </p:spPr>
        <p:txBody>
          <a:bodyPr spcFirstLastPara="1" wrap="square" lIns="45713" tIns="45713" rIns="45713" bIns="45713" anchor="ctr" anchorCtr="0">
            <a:noAutofit/>
          </a:bodyPr>
          <a:lstStyle/>
          <a:p>
            <a:pPr algn="ctr"/>
            <a:r>
              <a:rPr lang="en" sz="1200" dirty="0">
                <a:solidFill>
                  <a:schemeClr val="tx1"/>
                </a:solidFill>
                <a:latin typeface="Fira Sans"/>
                <a:ea typeface="Fira Sans"/>
                <a:cs typeface="Fira Sans"/>
                <a:sym typeface="Fira Sans"/>
              </a:rPr>
              <a:t>05</a:t>
            </a:r>
            <a:endParaRPr sz="1200" dirty="0">
              <a:solidFill>
                <a:schemeClr val="tx1"/>
              </a:solidFill>
              <a:latin typeface="Fira Sans"/>
              <a:ea typeface="Fira Sans"/>
              <a:cs typeface="Fira Sans"/>
              <a:sym typeface="Fira Sans"/>
            </a:endParaRPr>
          </a:p>
        </p:txBody>
      </p:sp>
    </p:spTree>
    <p:extLst>
      <p:ext uri="{BB962C8B-B14F-4D97-AF65-F5344CB8AC3E}">
        <p14:creationId xmlns:p14="http://schemas.microsoft.com/office/powerpoint/2010/main" val="1097067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right)">
                                      <p:cBhvr>
                                        <p:cTn id="18" dur="500"/>
                                        <p:tgtEl>
                                          <p:spTgt spid="3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par>
                                <p:cTn id="22" presetID="22" presetClass="entr" presetSubtype="2"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par>
                                <p:cTn id="33" presetID="22" presetClass="entr" presetSubtype="8"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right)">
                                      <p:cBhvr>
                                        <p:cTn id="40" dur="500"/>
                                        <p:tgtEl>
                                          <p:spTgt spid="34"/>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right)">
                                      <p:cBhvr>
                                        <p:cTn id="43" dur="500"/>
                                        <p:tgtEl>
                                          <p:spTgt spid="47"/>
                                        </p:tgtEl>
                                      </p:cBhvr>
                                    </p:animEffect>
                                  </p:childTnLst>
                                </p:cTn>
                              </p:par>
                              <p:par>
                                <p:cTn id="44" presetID="22" presetClass="entr" presetSubtype="2"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par>
                                <p:cTn id="52" presetID="22" presetClass="entr" presetSubtype="8"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0" grpId="0" animBg="1"/>
      <p:bldP spid="45" grpId="0" animBg="1"/>
      <p:bldP spid="46" grpId="0" animBg="1"/>
      <p:bldP spid="47" grpId="0" animBg="1"/>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676" y="1268528"/>
            <a:ext cx="5407499" cy="1789529"/>
          </a:xfrm>
          <a:prstGeom prst="rect">
            <a:avLst/>
          </a:prstGeom>
        </p:spPr>
        <p:txBody>
          <a:bodyPr wrap="square" lIns="0" tIns="0" rIns="0" bIns="0" rtlCol="0" anchor="t">
            <a:spAutoFit/>
          </a:bodyPr>
          <a:lstStyle/>
          <a:p>
            <a:pPr algn="ctr">
              <a:lnSpc>
                <a:spcPts val="7255"/>
              </a:lnSpc>
              <a:spcBef>
                <a:spcPct val="0"/>
              </a:spcBef>
            </a:pPr>
            <a:r>
              <a:rPr lang="en-US" sz="5182" dirty="0">
                <a:solidFill>
                  <a:srgbClr val="051D40"/>
                </a:solidFill>
                <a:latin typeface="Open Sans Extra Bold"/>
              </a:rPr>
              <a:t>Merci pour </a:t>
            </a:r>
            <a:r>
              <a:rPr lang="en-US" sz="5182" dirty="0" err="1">
                <a:solidFill>
                  <a:srgbClr val="051D40"/>
                </a:solidFill>
                <a:latin typeface="Open Sans Extra Bold"/>
              </a:rPr>
              <a:t>votre</a:t>
            </a:r>
            <a:r>
              <a:rPr lang="en-US" sz="5182" dirty="0">
                <a:solidFill>
                  <a:srgbClr val="051D40"/>
                </a:solidFill>
                <a:latin typeface="Open Sans Extra Bold"/>
              </a:rPr>
              <a:t> attention!</a:t>
            </a:r>
          </a:p>
        </p:txBody>
      </p:sp>
      <p:grpSp>
        <p:nvGrpSpPr>
          <p:cNvPr id="15" name="Group 15"/>
          <p:cNvGrpSpPr/>
          <p:nvPr/>
        </p:nvGrpSpPr>
        <p:grpSpPr>
          <a:xfrm>
            <a:off x="6199456" y="0"/>
            <a:ext cx="2944544" cy="378480"/>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25400" tIns="25400" rIns="25400" bIns="25400" rtlCol="0" anchor="ctr"/>
            <a:lstStyle/>
            <a:p>
              <a:pPr algn="ctr">
                <a:lnSpc>
                  <a:spcPts val="1330"/>
                </a:lnSpc>
              </a:pPr>
              <a:endParaRPr sz="700"/>
            </a:p>
          </p:txBody>
        </p:sp>
      </p:grpSp>
      <p:grpSp>
        <p:nvGrpSpPr>
          <p:cNvPr id="18" name="Group 18"/>
          <p:cNvGrpSpPr/>
          <p:nvPr/>
        </p:nvGrpSpPr>
        <p:grpSpPr>
          <a:xfrm>
            <a:off x="6199456" y="4765021"/>
            <a:ext cx="2944544" cy="378480"/>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25400" tIns="25400" rIns="25400" bIns="25400" rtlCol="0" anchor="ctr"/>
            <a:lstStyle/>
            <a:p>
              <a:pPr algn="ctr">
                <a:lnSpc>
                  <a:spcPts val="1330"/>
                </a:lnSpc>
              </a:pPr>
              <a:endParaRPr sz="700"/>
            </a:p>
          </p:txBody>
        </p:sp>
      </p:grpSp>
      <p:sp>
        <p:nvSpPr>
          <p:cNvPr id="21" name="Freeform 21"/>
          <p:cNvSpPr/>
          <p:nvPr/>
        </p:nvSpPr>
        <p:spPr>
          <a:xfrm>
            <a:off x="-2500821" y="1804894"/>
            <a:ext cx="4696322" cy="4764739"/>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80"/>
          <p:cNvSpPr txBox="1">
            <a:spLocks noGrp="1"/>
          </p:cNvSpPr>
          <p:nvPr>
            <p:ph type="title"/>
          </p:nvPr>
        </p:nvSpPr>
        <p:spPr>
          <a:xfrm>
            <a:off x="4275397" y="2870070"/>
            <a:ext cx="2876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Introduction</a:t>
            </a:r>
            <a:endParaRPr dirty="0"/>
          </a:p>
        </p:txBody>
      </p:sp>
      <p:sp>
        <p:nvSpPr>
          <p:cNvPr id="1205" name="Google Shape;1205;p80"/>
          <p:cNvSpPr txBox="1">
            <a:spLocks noGrp="1"/>
          </p:cNvSpPr>
          <p:nvPr>
            <p:ph type="title" idx="2"/>
          </p:nvPr>
        </p:nvSpPr>
        <p:spPr>
          <a:xfrm>
            <a:off x="5140560" y="1939770"/>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01</a:t>
            </a:r>
            <a:endParaRPr dirty="0"/>
          </a:p>
        </p:txBody>
      </p:sp>
      <p:sp>
        <p:nvSpPr>
          <p:cNvPr id="1206" name="Google Shape;1206;p8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80"/>
          <p:cNvGrpSpPr/>
          <p:nvPr/>
        </p:nvGrpSpPr>
        <p:grpSpPr>
          <a:xfrm>
            <a:off x="629692" y="1105264"/>
            <a:ext cx="144992" cy="269768"/>
            <a:chOff x="629692" y="1105264"/>
            <a:chExt cx="144992" cy="269768"/>
          </a:xfrm>
        </p:grpSpPr>
        <p:sp>
          <p:nvSpPr>
            <p:cNvPr id="1208" name="Google Shape;1208;p8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8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211" name="Google Shape;1211;p8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4</a:t>
            </a:r>
            <a:endParaRPr sz="1000"/>
          </a:p>
        </p:txBody>
      </p:sp>
      <p:sp>
        <p:nvSpPr>
          <p:cNvPr id="1212" name="Google Shape;1212;p8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13" name="Google Shape;1213;p8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1215" name="Google Shape;1215;p80"/>
          <p:cNvGrpSpPr/>
          <p:nvPr/>
        </p:nvGrpSpPr>
        <p:grpSpPr>
          <a:xfrm>
            <a:off x="5003057" y="1753045"/>
            <a:ext cx="4246000" cy="1230900"/>
            <a:chOff x="5017125" y="796150"/>
            <a:chExt cx="4246000" cy="1230900"/>
          </a:xfrm>
        </p:grpSpPr>
        <p:sp>
          <p:nvSpPr>
            <p:cNvPr id="1216" name="Google Shape;1216;p80"/>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500"/>
                                        <p:tgtEl>
                                          <p:spTgt spid="1215"/>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205"/>
                                        </p:tgtEl>
                                        <p:attrNameLst>
                                          <p:attrName>style.visibility</p:attrName>
                                        </p:attrNameLst>
                                      </p:cBhvr>
                                      <p:to>
                                        <p:strVal val="visible"/>
                                      </p:to>
                                    </p:set>
                                    <p:anim calcmode="lin" valueType="num">
                                      <p:cBhvr additive="base">
                                        <p:cTn id="11" dur="1000"/>
                                        <p:tgtEl>
                                          <p:spTgt spid="1205"/>
                                        </p:tgtEl>
                                        <p:attrNameLst>
                                          <p:attrName>ppt_x</p:attrName>
                                        </p:attrNameLst>
                                      </p:cBhvr>
                                      <p:tavLst>
                                        <p:tav tm="0">
                                          <p:val>
                                            <p:strVal val="#ppt_x+1"/>
                                          </p:val>
                                        </p:tav>
                                        <p:tav tm="100000">
                                          <p:val>
                                            <p:strVal val="#ppt_x"/>
                                          </p:val>
                                        </p:tav>
                                      </p:tavLst>
                                    </p:anim>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1204"/>
                                        </p:tgtEl>
                                        <p:attrNameLst>
                                          <p:attrName>style.visibility</p:attrName>
                                        </p:attrNameLst>
                                      </p:cBhvr>
                                      <p:to>
                                        <p:strVal val="visible"/>
                                      </p:to>
                                    </p:set>
                                    <p:anim calcmode="lin" valueType="num">
                                      <p:cBhvr additive="base">
                                        <p:cTn id="15" dur="500" fill="hold"/>
                                        <p:tgtEl>
                                          <p:spTgt spid="1204"/>
                                        </p:tgtEl>
                                        <p:attrNameLst>
                                          <p:attrName>ppt_x</p:attrName>
                                        </p:attrNameLst>
                                      </p:cBhvr>
                                      <p:tavLst>
                                        <p:tav tm="0">
                                          <p:val>
                                            <p:strVal val="#ppt_x"/>
                                          </p:val>
                                        </p:tav>
                                        <p:tav tm="100000">
                                          <p:val>
                                            <p:strVal val="#ppt_x"/>
                                          </p:val>
                                        </p:tav>
                                      </p:tavLst>
                                    </p:anim>
                                    <p:anim calcmode="lin" valueType="num">
                                      <p:cBhvr additive="base">
                                        <p:cTn id="16" dur="500" fill="hold"/>
                                        <p:tgtEl>
                                          <p:spTgt spid="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284;p19">
            <a:extLst>
              <a:ext uri="{FF2B5EF4-FFF2-40B4-BE49-F238E27FC236}">
                <a16:creationId xmlns:a16="http://schemas.microsoft.com/office/drawing/2014/main" id="{17328F58-813E-4012-801A-FACD2B3CE432}"/>
              </a:ext>
            </a:extLst>
          </p:cNvPr>
          <p:cNvSpPr/>
          <p:nvPr/>
        </p:nvSpPr>
        <p:spPr>
          <a:xfrm>
            <a:off x="2621216" y="1694690"/>
            <a:ext cx="1314991" cy="1043721"/>
          </a:xfrm>
          <a:prstGeom prst="roundRect">
            <a:avLst>
              <a:gd name="adj" fmla="val 50000"/>
            </a:avLst>
          </a:prstGeom>
          <a:solidFill>
            <a:schemeClr val="accent4"/>
          </a:solidFill>
          <a:ln>
            <a:noFill/>
          </a:ln>
        </p:spPr>
        <p:txBody>
          <a:bodyPr spcFirstLastPara="1" wrap="square" lIns="45713" tIns="45713" rIns="45713" bIns="45713" anchor="ctr" anchorCtr="0">
            <a:noAutofit/>
          </a:bodyPr>
          <a:lstStyle/>
          <a:p>
            <a:endParaRPr sz="700" dirty="0"/>
          </a:p>
        </p:txBody>
      </p:sp>
      <p:sp>
        <p:nvSpPr>
          <p:cNvPr id="20" name="Google Shape;286;p19">
            <a:extLst>
              <a:ext uri="{FF2B5EF4-FFF2-40B4-BE49-F238E27FC236}">
                <a16:creationId xmlns:a16="http://schemas.microsoft.com/office/drawing/2014/main" id="{08846EC8-3BE5-40FA-8D3F-0A2A883671FB}"/>
              </a:ext>
            </a:extLst>
          </p:cNvPr>
          <p:cNvSpPr/>
          <p:nvPr/>
        </p:nvSpPr>
        <p:spPr>
          <a:xfrm>
            <a:off x="3557291" y="1920985"/>
            <a:ext cx="481309" cy="591129"/>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tx2"/>
          </a:solidFill>
          <a:ln>
            <a:noFill/>
          </a:ln>
        </p:spPr>
        <p:txBody>
          <a:bodyPr spcFirstLastPara="1" wrap="square" lIns="45713" tIns="45713" rIns="45713" bIns="45713" anchor="ctr" anchorCtr="0">
            <a:noAutofit/>
          </a:bodyPr>
          <a:lstStyle/>
          <a:p>
            <a:endParaRPr sz="700"/>
          </a:p>
        </p:txBody>
      </p:sp>
      <p:sp>
        <p:nvSpPr>
          <p:cNvPr id="21" name="Google Shape;287;p19">
            <a:extLst>
              <a:ext uri="{FF2B5EF4-FFF2-40B4-BE49-F238E27FC236}">
                <a16:creationId xmlns:a16="http://schemas.microsoft.com/office/drawing/2014/main" id="{70194558-99EB-4E2A-8121-0D41998FAF7A}"/>
              </a:ext>
            </a:extLst>
          </p:cNvPr>
          <p:cNvSpPr/>
          <p:nvPr/>
        </p:nvSpPr>
        <p:spPr>
          <a:xfrm>
            <a:off x="422453" y="1722232"/>
            <a:ext cx="1311333" cy="1043721"/>
          </a:xfrm>
          <a:prstGeom prst="roundRect">
            <a:avLst>
              <a:gd name="adj" fmla="val 50000"/>
            </a:avLst>
          </a:prstGeom>
          <a:solidFill>
            <a:schemeClr val="accent4"/>
          </a:solidFill>
          <a:ln>
            <a:noFill/>
          </a:ln>
        </p:spPr>
        <p:txBody>
          <a:bodyPr spcFirstLastPara="1" wrap="square" lIns="45713" tIns="45713" rIns="45713" bIns="45713" anchor="ctr" anchorCtr="0">
            <a:noAutofit/>
          </a:bodyPr>
          <a:lstStyle/>
          <a:p>
            <a:endParaRPr sz="700"/>
          </a:p>
        </p:txBody>
      </p:sp>
      <p:sp>
        <p:nvSpPr>
          <p:cNvPr id="22" name="Google Shape;289;p19">
            <a:extLst>
              <a:ext uri="{FF2B5EF4-FFF2-40B4-BE49-F238E27FC236}">
                <a16:creationId xmlns:a16="http://schemas.microsoft.com/office/drawing/2014/main" id="{7B05D79E-6766-4050-8001-AFB0C2983B6E}"/>
              </a:ext>
            </a:extLst>
          </p:cNvPr>
          <p:cNvSpPr/>
          <p:nvPr/>
        </p:nvSpPr>
        <p:spPr>
          <a:xfrm>
            <a:off x="1442914" y="1948527"/>
            <a:ext cx="481309" cy="591129"/>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tx2"/>
          </a:solidFill>
          <a:ln>
            <a:noFill/>
          </a:ln>
        </p:spPr>
        <p:txBody>
          <a:bodyPr spcFirstLastPara="1" wrap="square" lIns="45713" tIns="45713" rIns="45713" bIns="45713" anchor="ctr" anchorCtr="0">
            <a:noAutofit/>
          </a:bodyPr>
          <a:lstStyle/>
          <a:p>
            <a:endParaRPr sz="700"/>
          </a:p>
        </p:txBody>
      </p:sp>
      <p:pic>
        <p:nvPicPr>
          <p:cNvPr id="18" name="Picture 2" descr="Csv - Icônes fichiers et dossiers gratuites">
            <a:extLst>
              <a:ext uri="{FF2B5EF4-FFF2-40B4-BE49-F238E27FC236}">
                <a16:creationId xmlns:a16="http://schemas.microsoft.com/office/drawing/2014/main" id="{C8B12361-CB49-405A-BBBD-47DE47A23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63" y="1920985"/>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sv - Icônes fichiers et dossiers gratuites">
            <a:extLst>
              <a:ext uri="{FF2B5EF4-FFF2-40B4-BE49-F238E27FC236}">
                <a16:creationId xmlns:a16="http://schemas.microsoft.com/office/drawing/2014/main" id="{829650AD-A1F9-4962-8CAB-E2747DF27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072" y="1921118"/>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C7B8F1D8-E52B-43AB-B716-F288B18A03AC}"/>
              </a:ext>
            </a:extLst>
          </p:cNvPr>
          <p:cNvSpPr txBox="1"/>
          <p:nvPr/>
        </p:nvSpPr>
        <p:spPr>
          <a:xfrm>
            <a:off x="184816" y="2859187"/>
            <a:ext cx="2154702" cy="307777"/>
          </a:xfrm>
          <a:prstGeom prst="rect">
            <a:avLst/>
          </a:prstGeom>
          <a:noFill/>
        </p:spPr>
        <p:txBody>
          <a:bodyPr wrap="square">
            <a:spAutoFit/>
          </a:bodyPr>
          <a:lstStyle/>
          <a:p>
            <a:r>
              <a:rPr lang="fr-FR" b="1" dirty="0">
                <a:latin typeface="Poppins" panose="00000500000000000000" pitchFamily="2" charset="0"/>
                <a:cs typeface="Poppins" panose="00000500000000000000" pitchFamily="2" charset="0"/>
              </a:rPr>
              <a:t>googleplaystore.csv</a:t>
            </a:r>
            <a:endParaRPr lang="fr-FR" dirty="0">
              <a:latin typeface="Poppins" panose="00000500000000000000" pitchFamily="2" charset="0"/>
              <a:cs typeface="Poppins" panose="00000500000000000000" pitchFamily="2" charset="0"/>
            </a:endParaRPr>
          </a:p>
        </p:txBody>
      </p:sp>
      <p:sp>
        <p:nvSpPr>
          <p:cNvPr id="34" name="TextBox 25">
            <a:extLst>
              <a:ext uri="{FF2B5EF4-FFF2-40B4-BE49-F238E27FC236}">
                <a16:creationId xmlns:a16="http://schemas.microsoft.com/office/drawing/2014/main" id="{3227378B-AA77-4435-9104-7EF4739C7B4E}"/>
              </a:ext>
            </a:extLst>
          </p:cNvPr>
          <p:cNvSpPr txBox="1"/>
          <p:nvPr/>
        </p:nvSpPr>
        <p:spPr>
          <a:xfrm>
            <a:off x="2369477" y="2833901"/>
            <a:ext cx="2082621" cy="307777"/>
          </a:xfrm>
          <a:prstGeom prst="rect">
            <a:avLst/>
          </a:prstGeom>
          <a:noFill/>
        </p:spPr>
        <p:txBody>
          <a:bodyPr wrap="none" rtlCol="0">
            <a:spAutoFit/>
          </a:bodyPr>
          <a:lstStyle/>
          <a:p>
            <a:r>
              <a:rPr lang="fr-FR" b="1" dirty="0">
                <a:latin typeface="Poppins" panose="00000500000000000000" pitchFamily="2" charset="0"/>
                <a:cs typeface="Poppins" panose="00000500000000000000" pitchFamily="2" charset="0"/>
              </a:rPr>
              <a:t>g_user_reviews.csv</a:t>
            </a:r>
            <a:endParaRPr lang="fr-FR" dirty="0">
              <a:latin typeface="Poppins" panose="00000500000000000000" pitchFamily="2" charset="0"/>
              <a:cs typeface="Poppins" panose="00000500000000000000" pitchFamily="2" charset="0"/>
            </a:endParaRPr>
          </a:p>
        </p:txBody>
      </p:sp>
      <p:grpSp>
        <p:nvGrpSpPr>
          <p:cNvPr id="35" name="Group 11">
            <a:extLst>
              <a:ext uri="{FF2B5EF4-FFF2-40B4-BE49-F238E27FC236}">
                <a16:creationId xmlns:a16="http://schemas.microsoft.com/office/drawing/2014/main" id="{45613607-77FD-42D9-908E-A0C96D3048E5}"/>
              </a:ext>
            </a:extLst>
          </p:cNvPr>
          <p:cNvGrpSpPr/>
          <p:nvPr/>
        </p:nvGrpSpPr>
        <p:grpSpPr>
          <a:xfrm>
            <a:off x="6693031" y="1818272"/>
            <a:ext cx="1838961" cy="1540262"/>
            <a:chOff x="5352288" y="1302241"/>
            <a:chExt cx="2042160" cy="1568975"/>
          </a:xfrm>
        </p:grpSpPr>
        <p:pic>
          <p:nvPicPr>
            <p:cNvPr id="36" name="Picture 6" descr="Femmes PNG Images Transparent Téléchargement Gratuit | PNGMart">
              <a:extLst>
                <a:ext uri="{FF2B5EF4-FFF2-40B4-BE49-F238E27FC236}">
                  <a16:creationId xmlns:a16="http://schemas.microsoft.com/office/drawing/2014/main" id="{C4A2107D-1CD0-4947-B433-8981EE12F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12920" y="1388208"/>
              <a:ext cx="542750" cy="5427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Homme - Icônes formes et symboles gratuites">
              <a:extLst>
                <a:ext uri="{FF2B5EF4-FFF2-40B4-BE49-F238E27FC236}">
                  <a16:creationId xmlns:a16="http://schemas.microsoft.com/office/drawing/2014/main" id="{977F495D-B6F1-4AED-B5FF-FE7F2A554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985" y="1425547"/>
              <a:ext cx="487884" cy="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4">
              <a:extLst>
                <a:ext uri="{FF2B5EF4-FFF2-40B4-BE49-F238E27FC236}">
                  <a16:creationId xmlns:a16="http://schemas.microsoft.com/office/drawing/2014/main" id="{A559E4C7-41A4-4515-ABD0-FC7EA91AF556}"/>
                </a:ext>
              </a:extLst>
            </p:cNvPr>
            <p:cNvCxnSpPr/>
            <p:nvPr/>
          </p:nvCxnSpPr>
          <p:spPr>
            <a:xfrm>
              <a:off x="6336919" y="1302241"/>
              <a:ext cx="0" cy="156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3A70BF-ABBA-47D8-A897-D5E5A6566F6F}"/>
                </a:ext>
              </a:extLst>
            </p:cNvPr>
            <p:cNvSpPr/>
            <p:nvPr/>
          </p:nvSpPr>
          <p:spPr>
            <a:xfrm>
              <a:off x="5474027" y="1930958"/>
              <a:ext cx="630522" cy="203784"/>
            </a:xfrm>
            <a:prstGeom prst="rect">
              <a:avLst/>
            </a:prstGeom>
          </p:spPr>
          <p:txBody>
            <a:bodyPr wrap="none">
              <a:spAutoFit/>
            </a:bodyPr>
            <a:lstStyle/>
            <a:p>
              <a:r>
                <a:rPr lang="fr-FR" sz="700" dirty="0">
                  <a:latin typeface="Sitka Heading" pitchFamily="2" charset="0"/>
                </a:rPr>
                <a:t>Mme Ajmi</a:t>
              </a:r>
            </a:p>
          </p:txBody>
        </p:sp>
        <p:sp>
          <p:nvSpPr>
            <p:cNvPr id="40" name="Rectangle 39">
              <a:extLst>
                <a:ext uri="{FF2B5EF4-FFF2-40B4-BE49-F238E27FC236}">
                  <a16:creationId xmlns:a16="http://schemas.microsoft.com/office/drawing/2014/main" id="{31BCB802-4ADA-49B9-BC6F-48F9C8303585}"/>
                </a:ext>
              </a:extLst>
            </p:cNvPr>
            <p:cNvSpPr/>
            <p:nvPr/>
          </p:nvSpPr>
          <p:spPr>
            <a:xfrm>
              <a:off x="6508446" y="1935484"/>
              <a:ext cx="785793" cy="203784"/>
            </a:xfrm>
            <a:prstGeom prst="rect">
              <a:avLst/>
            </a:prstGeom>
          </p:spPr>
          <p:txBody>
            <a:bodyPr wrap="square">
              <a:spAutoFit/>
            </a:bodyPr>
            <a:lstStyle/>
            <a:p>
              <a:r>
                <a:rPr lang="fr-FR" sz="700" dirty="0">
                  <a:latin typeface="Sitka Heading" pitchFamily="2" charset="0"/>
                </a:rPr>
                <a:t>M. Demoli</a:t>
              </a:r>
            </a:p>
          </p:txBody>
        </p:sp>
        <p:cxnSp>
          <p:nvCxnSpPr>
            <p:cNvPr id="41" name="Straight Connector 8">
              <a:extLst>
                <a:ext uri="{FF2B5EF4-FFF2-40B4-BE49-F238E27FC236}">
                  <a16:creationId xmlns:a16="http://schemas.microsoft.com/office/drawing/2014/main" id="{0C685BCE-76EB-4097-A744-72A541176799}"/>
                </a:ext>
              </a:extLst>
            </p:cNvPr>
            <p:cNvCxnSpPr/>
            <p:nvPr/>
          </p:nvCxnSpPr>
          <p:spPr>
            <a:xfrm>
              <a:off x="5352288" y="2194560"/>
              <a:ext cx="2042160" cy="24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2D36FC7-3E43-4F38-9B46-B6EACCF96089}"/>
                </a:ext>
              </a:extLst>
            </p:cNvPr>
            <p:cNvSpPr/>
            <p:nvPr/>
          </p:nvSpPr>
          <p:spPr>
            <a:xfrm>
              <a:off x="5529426" y="2294438"/>
              <a:ext cx="552197" cy="203784"/>
            </a:xfrm>
            <a:prstGeom prst="rect">
              <a:avLst/>
            </a:prstGeom>
          </p:spPr>
          <p:txBody>
            <a:bodyPr wrap="none">
              <a:spAutoFit/>
            </a:bodyPr>
            <a:lstStyle/>
            <a:p>
              <a:r>
                <a:rPr lang="fr-FR" sz="700" dirty="0">
                  <a:latin typeface="Sitka Subheading" pitchFamily="2" charset="0"/>
                </a:rPr>
                <a:t>FAMILY</a:t>
              </a:r>
            </a:p>
          </p:txBody>
        </p:sp>
        <p:sp>
          <p:nvSpPr>
            <p:cNvPr id="43" name="Rectangle 42">
              <a:extLst>
                <a:ext uri="{FF2B5EF4-FFF2-40B4-BE49-F238E27FC236}">
                  <a16:creationId xmlns:a16="http://schemas.microsoft.com/office/drawing/2014/main" id="{AAE971B3-DB12-45A4-879A-992B22F84A25}"/>
                </a:ext>
              </a:extLst>
            </p:cNvPr>
            <p:cNvSpPr/>
            <p:nvPr/>
          </p:nvSpPr>
          <p:spPr>
            <a:xfrm>
              <a:off x="5417342" y="2548987"/>
              <a:ext cx="853038" cy="250811"/>
            </a:xfrm>
            <a:prstGeom prst="rect">
              <a:avLst/>
            </a:prstGeom>
          </p:spPr>
          <p:txBody>
            <a:bodyPr wrap="none">
              <a:spAutoFit/>
            </a:bodyPr>
            <a:lstStyle/>
            <a:p>
              <a:r>
                <a:rPr lang="fr-FR" sz="1000" dirty="0">
                  <a:latin typeface="Sitka Subheading" pitchFamily="2" charset="0"/>
                </a:rPr>
                <a:t>BUSINESS</a:t>
              </a:r>
              <a:endParaRPr lang="fr-FR" sz="1600" dirty="0">
                <a:latin typeface="Sitka Subheading" pitchFamily="2" charset="0"/>
              </a:endParaRPr>
            </a:p>
          </p:txBody>
        </p:sp>
        <p:sp>
          <p:nvSpPr>
            <p:cNvPr id="44" name="Rectangle 43">
              <a:extLst>
                <a:ext uri="{FF2B5EF4-FFF2-40B4-BE49-F238E27FC236}">
                  <a16:creationId xmlns:a16="http://schemas.microsoft.com/office/drawing/2014/main" id="{853BB5E4-F38C-4979-9660-C594C7186B11}"/>
                </a:ext>
              </a:extLst>
            </p:cNvPr>
            <p:cNvSpPr/>
            <p:nvPr/>
          </p:nvSpPr>
          <p:spPr>
            <a:xfrm>
              <a:off x="6594207" y="2318320"/>
              <a:ext cx="507692" cy="203784"/>
            </a:xfrm>
            <a:prstGeom prst="rect">
              <a:avLst/>
            </a:prstGeom>
          </p:spPr>
          <p:txBody>
            <a:bodyPr wrap="none">
              <a:spAutoFit/>
            </a:bodyPr>
            <a:lstStyle/>
            <a:p>
              <a:r>
                <a:rPr lang="fr-FR" sz="700" dirty="0">
                  <a:latin typeface="Sitka Subheading" pitchFamily="2" charset="0"/>
                </a:rPr>
                <a:t>TOOLS</a:t>
              </a:r>
            </a:p>
          </p:txBody>
        </p:sp>
        <p:sp>
          <p:nvSpPr>
            <p:cNvPr id="45" name="Rectangle 44">
              <a:extLst>
                <a:ext uri="{FF2B5EF4-FFF2-40B4-BE49-F238E27FC236}">
                  <a16:creationId xmlns:a16="http://schemas.microsoft.com/office/drawing/2014/main" id="{0894BD54-9143-45F1-A409-1AF6A77F45E3}"/>
                </a:ext>
              </a:extLst>
            </p:cNvPr>
            <p:cNvSpPr/>
            <p:nvPr/>
          </p:nvSpPr>
          <p:spPr>
            <a:xfrm>
              <a:off x="6407655" y="2548987"/>
              <a:ext cx="892201" cy="203784"/>
            </a:xfrm>
            <a:prstGeom prst="rect">
              <a:avLst/>
            </a:prstGeom>
          </p:spPr>
          <p:txBody>
            <a:bodyPr wrap="none">
              <a:spAutoFit/>
            </a:bodyPr>
            <a:lstStyle/>
            <a:p>
              <a:r>
                <a:rPr lang="fr-FR" sz="700" dirty="0">
                  <a:latin typeface="Sitka Subheading" pitchFamily="2" charset="0"/>
                </a:rPr>
                <a:t>PRODUCTIVITY</a:t>
              </a:r>
              <a:endParaRPr lang="fr-FR" sz="1000" dirty="0">
                <a:latin typeface="Sitka Subheading" pitchFamily="2" charset="0"/>
              </a:endParaRPr>
            </a:p>
          </p:txBody>
        </p:sp>
      </p:grpSp>
      <p:sp>
        <p:nvSpPr>
          <p:cNvPr id="47" name="Left Brace 15">
            <a:extLst>
              <a:ext uri="{FF2B5EF4-FFF2-40B4-BE49-F238E27FC236}">
                <a16:creationId xmlns:a16="http://schemas.microsoft.com/office/drawing/2014/main" id="{B6094043-E933-4879-82DF-32B24E92BF89}"/>
              </a:ext>
            </a:extLst>
          </p:cNvPr>
          <p:cNvSpPr/>
          <p:nvPr/>
        </p:nvSpPr>
        <p:spPr>
          <a:xfrm>
            <a:off x="6324816" y="1457707"/>
            <a:ext cx="323877" cy="244754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700"/>
          </a:p>
        </p:txBody>
      </p:sp>
      <p:sp>
        <p:nvSpPr>
          <p:cNvPr id="48" name="Freeform 9">
            <a:extLst>
              <a:ext uri="{FF2B5EF4-FFF2-40B4-BE49-F238E27FC236}">
                <a16:creationId xmlns:a16="http://schemas.microsoft.com/office/drawing/2014/main" id="{2EA4D47B-59FE-4D2C-9063-D4995119FAB8}"/>
              </a:ext>
            </a:extLst>
          </p:cNvPr>
          <p:cNvSpPr/>
          <p:nvPr/>
        </p:nvSpPr>
        <p:spPr>
          <a:xfrm rot="5400000">
            <a:off x="5219479" y="2181057"/>
            <a:ext cx="731239" cy="970982"/>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endParaRPr lang="fr-FR" sz="700" dirty="0"/>
          </a:p>
        </p:txBody>
      </p:sp>
      <p:grpSp>
        <p:nvGrpSpPr>
          <p:cNvPr id="49" name="Group 3">
            <a:extLst>
              <a:ext uri="{FF2B5EF4-FFF2-40B4-BE49-F238E27FC236}">
                <a16:creationId xmlns:a16="http://schemas.microsoft.com/office/drawing/2014/main" id="{205DBFD4-85D5-4459-ADC8-873C7CBD9FEC}"/>
              </a:ext>
            </a:extLst>
          </p:cNvPr>
          <p:cNvGrpSpPr/>
          <p:nvPr/>
        </p:nvGrpSpPr>
        <p:grpSpPr>
          <a:xfrm>
            <a:off x="-94109" y="4556820"/>
            <a:ext cx="9285163" cy="607585"/>
            <a:chOff x="0" y="-38100"/>
            <a:chExt cx="4890950" cy="320044"/>
          </a:xfrm>
          <a:solidFill>
            <a:schemeClr val="tx2"/>
          </a:solidFill>
        </p:grpSpPr>
        <p:sp>
          <p:nvSpPr>
            <p:cNvPr id="50" name="Freeform 4">
              <a:extLst>
                <a:ext uri="{FF2B5EF4-FFF2-40B4-BE49-F238E27FC236}">
                  <a16:creationId xmlns:a16="http://schemas.microsoft.com/office/drawing/2014/main" id="{A161032E-C9D6-40F0-BED8-111209AA13B8}"/>
                </a:ext>
              </a:extLst>
            </p:cNvPr>
            <p:cNvSpPr/>
            <p:nvPr/>
          </p:nvSpPr>
          <p:spPr>
            <a:xfrm>
              <a:off x="24786" y="11011"/>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51" name="TextBox 5">
              <a:extLst>
                <a:ext uri="{FF2B5EF4-FFF2-40B4-BE49-F238E27FC236}">
                  <a16:creationId xmlns:a16="http://schemas.microsoft.com/office/drawing/2014/main" id="{A32B9510-D18D-473B-9B8F-C826C6769B6C}"/>
                </a:ext>
              </a:extLst>
            </p:cNvPr>
            <p:cNvSpPr txBox="1"/>
            <p:nvPr/>
          </p:nvSpPr>
          <p:spPr>
            <a:xfrm>
              <a:off x="0" y="-38100"/>
              <a:ext cx="4866164" cy="309033"/>
            </a:xfrm>
            <a:prstGeom prst="rect">
              <a:avLst/>
            </a:prstGeom>
            <a:solidFill>
              <a:srgbClr val="145DA0"/>
            </a:solidFill>
          </p:spPr>
          <p:txBody>
            <a:bodyPr lIns="25400" tIns="25400" rIns="25400" bIns="25400" rtlCol="0" anchor="ctr"/>
            <a:lstStyle/>
            <a:p>
              <a:pPr algn="ctr">
                <a:lnSpc>
                  <a:spcPts val="1330"/>
                </a:lnSpc>
                <a:spcBef>
                  <a:spcPct val="0"/>
                </a:spcBef>
              </a:pPr>
              <a:endParaRPr sz="700"/>
            </a:p>
          </p:txBody>
        </p:sp>
      </p:grpSp>
      <p:grpSp>
        <p:nvGrpSpPr>
          <p:cNvPr id="52" name="Group 2">
            <a:extLst>
              <a:ext uri="{FF2B5EF4-FFF2-40B4-BE49-F238E27FC236}">
                <a16:creationId xmlns:a16="http://schemas.microsoft.com/office/drawing/2014/main" id="{4EB83182-0235-4646-8C32-84181CEE88C2}"/>
              </a:ext>
            </a:extLst>
          </p:cNvPr>
          <p:cNvGrpSpPr/>
          <p:nvPr/>
        </p:nvGrpSpPr>
        <p:grpSpPr>
          <a:xfrm>
            <a:off x="8054777" y="-1173262"/>
            <a:ext cx="2346523" cy="2346523"/>
            <a:chOff x="0" y="0"/>
            <a:chExt cx="812800" cy="812800"/>
          </a:xfrm>
        </p:grpSpPr>
        <p:sp>
          <p:nvSpPr>
            <p:cNvPr id="53" name="Freeform 3">
              <a:extLst>
                <a:ext uri="{FF2B5EF4-FFF2-40B4-BE49-F238E27FC236}">
                  <a16:creationId xmlns:a16="http://schemas.microsoft.com/office/drawing/2014/main" id="{2BCB6CCC-5CD3-45BC-B79A-017D885238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54" name="TextBox 4">
              <a:extLst>
                <a:ext uri="{FF2B5EF4-FFF2-40B4-BE49-F238E27FC236}">
                  <a16:creationId xmlns:a16="http://schemas.microsoft.com/office/drawing/2014/main" id="{22977BE4-489F-4CFF-AFAF-441B63E26BE2}"/>
                </a:ext>
              </a:extLst>
            </p:cNvPr>
            <p:cNvSpPr txBox="1"/>
            <p:nvPr/>
          </p:nvSpPr>
          <p:spPr>
            <a:xfrm>
              <a:off x="76200" y="38100"/>
              <a:ext cx="660400" cy="698500"/>
            </a:xfrm>
            <a:prstGeom prst="rect">
              <a:avLst/>
            </a:prstGeom>
          </p:spPr>
          <p:txBody>
            <a:bodyPr lIns="25400" tIns="25400" rIns="25400" bIns="25400" rtlCol="0" anchor="ctr"/>
            <a:lstStyle/>
            <a:p>
              <a:pPr algn="r">
                <a:lnSpc>
                  <a:spcPts val="1330"/>
                </a:lnSpc>
                <a:spcBef>
                  <a:spcPct val="0"/>
                </a:spcBef>
              </a:pPr>
              <a:endParaRPr sz="700"/>
            </a:p>
          </p:txBody>
        </p:sp>
      </p:grpSp>
      <p:pic>
        <p:nvPicPr>
          <p:cNvPr id="55" name="Picture 14" descr="Data analysis - Free business and finance icons">
            <a:extLst>
              <a:ext uri="{FF2B5EF4-FFF2-40B4-BE49-F238E27FC236}">
                <a16:creationId xmlns:a16="http://schemas.microsoft.com/office/drawing/2014/main" id="{62FDC584-96E8-40FB-B5DD-CFFACA4082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536563"/>
            <a:ext cx="599239" cy="627841"/>
          </a:xfrm>
          <a:prstGeom prst="rect">
            <a:avLst/>
          </a:prstGeom>
          <a:solidFill>
            <a:schemeClr val="bg1"/>
          </a:solidFill>
        </p:spPr>
      </p:pic>
    </p:spTree>
    <p:extLst>
      <p:ext uri="{BB962C8B-B14F-4D97-AF65-F5344CB8AC3E}">
        <p14:creationId xmlns:p14="http://schemas.microsoft.com/office/powerpoint/2010/main" val="1449597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33" grpId="0"/>
      <p:bldP spid="34" grpId="0"/>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02" y="3843162"/>
            <a:ext cx="2920900" cy="576878"/>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sp>
        <p:nvSpPr>
          <p:cNvPr id="3" name="Freeform 3"/>
          <p:cNvSpPr/>
          <p:nvPr/>
        </p:nvSpPr>
        <p:spPr>
          <a:xfrm>
            <a:off x="3112430" y="3843162"/>
            <a:ext cx="2920900" cy="576878"/>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sp>
        <p:nvSpPr>
          <p:cNvPr id="4" name="Freeform 4"/>
          <p:cNvSpPr/>
          <p:nvPr/>
        </p:nvSpPr>
        <p:spPr>
          <a:xfrm>
            <a:off x="6106999" y="3843162"/>
            <a:ext cx="2920900" cy="576878"/>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grpSp>
        <p:nvGrpSpPr>
          <p:cNvPr id="5" name="Group 5"/>
          <p:cNvGrpSpPr/>
          <p:nvPr/>
        </p:nvGrpSpPr>
        <p:grpSpPr>
          <a:xfrm>
            <a:off x="6145756" y="3143250"/>
            <a:ext cx="2920900" cy="439600"/>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25400" tIns="25400" rIns="25400" bIns="25400" rtlCol="0" anchor="ctr"/>
            <a:lstStyle/>
            <a:p>
              <a:pPr algn="ctr">
                <a:lnSpc>
                  <a:spcPts val="1330"/>
                </a:lnSpc>
              </a:pPr>
              <a:endParaRPr sz="700"/>
            </a:p>
            <a:p>
              <a:pPr algn="ctr">
                <a:lnSpc>
                  <a:spcPts val="1330"/>
                </a:lnSpc>
              </a:pPr>
              <a:endParaRPr sz="700"/>
            </a:p>
          </p:txBody>
        </p:sp>
      </p:grpSp>
      <p:grpSp>
        <p:nvGrpSpPr>
          <p:cNvPr id="8" name="Group 8"/>
          <p:cNvGrpSpPr/>
          <p:nvPr/>
        </p:nvGrpSpPr>
        <p:grpSpPr>
          <a:xfrm>
            <a:off x="3086100" y="3171235"/>
            <a:ext cx="2920900" cy="443787"/>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25400" tIns="25400" rIns="25400" bIns="25400" rtlCol="0" anchor="ctr"/>
            <a:lstStyle/>
            <a:p>
              <a:pPr algn="ctr">
                <a:lnSpc>
                  <a:spcPts val="1330"/>
                </a:lnSpc>
              </a:pPr>
              <a:endParaRPr sz="700"/>
            </a:p>
            <a:p>
              <a:pPr algn="ctr">
                <a:lnSpc>
                  <a:spcPts val="1330"/>
                </a:lnSpc>
              </a:pPr>
              <a:endParaRPr sz="700"/>
            </a:p>
          </p:txBody>
        </p:sp>
      </p:grpSp>
      <p:grpSp>
        <p:nvGrpSpPr>
          <p:cNvPr id="11" name="Group 11"/>
          <p:cNvGrpSpPr/>
          <p:nvPr/>
        </p:nvGrpSpPr>
        <p:grpSpPr>
          <a:xfrm>
            <a:off x="65202" y="3184724"/>
            <a:ext cx="2920900" cy="456135"/>
            <a:chOff x="0" y="-38100"/>
            <a:chExt cx="1554321" cy="1407465"/>
          </a:xfrm>
          <a:solidFill>
            <a:schemeClr val="bg1"/>
          </a:solidFill>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p:spPr>
        </p:sp>
        <p:sp>
          <p:nvSpPr>
            <p:cNvPr id="13" name="TextBox 13"/>
            <p:cNvSpPr txBox="1"/>
            <p:nvPr/>
          </p:nvSpPr>
          <p:spPr>
            <a:xfrm>
              <a:off x="0" y="-38100"/>
              <a:ext cx="1554321" cy="1115944"/>
            </a:xfrm>
            <a:prstGeom prst="rect">
              <a:avLst/>
            </a:prstGeom>
            <a:grpFill/>
          </p:spPr>
          <p:txBody>
            <a:bodyPr lIns="25400" tIns="25400" rIns="25400" bIns="25400" rtlCol="0" anchor="ctr"/>
            <a:lstStyle/>
            <a:p>
              <a:pPr algn="ctr">
                <a:lnSpc>
                  <a:spcPts val="1330"/>
                </a:lnSpc>
              </a:pPr>
              <a:endParaRPr sz="700" dirty="0"/>
            </a:p>
            <a:p>
              <a:pPr algn="ctr">
                <a:lnSpc>
                  <a:spcPts val="1330"/>
                </a:lnSpc>
              </a:pPr>
              <a:endParaRPr sz="700" dirty="0"/>
            </a:p>
          </p:txBody>
        </p:sp>
      </p:grpSp>
      <p:grpSp>
        <p:nvGrpSpPr>
          <p:cNvPr id="14" name="Group 14"/>
          <p:cNvGrpSpPr/>
          <p:nvPr/>
        </p:nvGrpSpPr>
        <p:grpSpPr>
          <a:xfrm>
            <a:off x="-1061944" y="-1173262"/>
            <a:ext cx="2346523" cy="23465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grpSp>
        <p:nvGrpSpPr>
          <p:cNvPr id="17" name="Group 17"/>
          <p:cNvGrpSpPr/>
          <p:nvPr/>
        </p:nvGrpSpPr>
        <p:grpSpPr>
          <a:xfrm>
            <a:off x="7786859" y="3970239"/>
            <a:ext cx="2346523" cy="234652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sp>
        <p:nvSpPr>
          <p:cNvPr id="26" name="TextBox 26"/>
          <p:cNvSpPr txBox="1"/>
          <p:nvPr/>
        </p:nvSpPr>
        <p:spPr>
          <a:xfrm>
            <a:off x="1790700" y="581097"/>
            <a:ext cx="5324961" cy="425053"/>
          </a:xfrm>
          <a:prstGeom prst="rect">
            <a:avLst/>
          </a:prstGeom>
        </p:spPr>
        <p:txBody>
          <a:bodyPr wrap="square" lIns="0" tIns="0" rIns="0" bIns="0" rtlCol="0" anchor="t">
            <a:spAutoFit/>
          </a:bodyPr>
          <a:lstStyle/>
          <a:p>
            <a:pPr algn="ctr">
              <a:lnSpc>
                <a:spcPts val="3576"/>
              </a:lnSpc>
              <a:spcBef>
                <a:spcPct val="0"/>
              </a:spcBef>
            </a:pPr>
            <a:r>
              <a:rPr lang="fr-FR" sz="2700" dirty="0">
                <a:solidFill>
                  <a:schemeClr val="tx1"/>
                </a:solidFill>
              </a:rPr>
              <a:t>Techniques de machine Learning</a:t>
            </a:r>
            <a:endParaRPr lang="en-US" sz="2554" dirty="0">
              <a:solidFill>
                <a:schemeClr val="tx1"/>
              </a:solidFill>
              <a:latin typeface="Open Sans Extra Bold"/>
            </a:endParaRPr>
          </a:p>
        </p:txBody>
      </p:sp>
      <p:sp>
        <p:nvSpPr>
          <p:cNvPr id="29" name="TextBox 29"/>
          <p:cNvSpPr txBox="1"/>
          <p:nvPr/>
        </p:nvSpPr>
        <p:spPr>
          <a:xfrm>
            <a:off x="656059" y="3290646"/>
            <a:ext cx="1830841" cy="188962"/>
          </a:xfrm>
          <a:prstGeom prst="rect">
            <a:avLst/>
          </a:prstGeom>
        </p:spPr>
        <p:txBody>
          <a:bodyPr wrap="square" lIns="0" tIns="0" rIns="0" bIns="0" rtlCol="0" anchor="t">
            <a:spAutoFit/>
          </a:bodyPr>
          <a:lstStyle/>
          <a:p>
            <a:pPr algn="ctr">
              <a:lnSpc>
                <a:spcPts val="1600"/>
              </a:lnSpc>
              <a:spcBef>
                <a:spcPct val="0"/>
              </a:spcBef>
            </a:pPr>
            <a:r>
              <a:rPr lang="fr-FR" sz="1200" dirty="0"/>
              <a:t>la régression logistique</a:t>
            </a:r>
            <a:endParaRPr lang="en-US" sz="1143" dirty="0">
              <a:solidFill>
                <a:srgbClr val="051D40"/>
              </a:solidFill>
              <a:latin typeface="Open Sans Extra Bold"/>
            </a:endParaRPr>
          </a:p>
        </p:txBody>
      </p:sp>
      <p:sp>
        <p:nvSpPr>
          <p:cNvPr id="30" name="TextBox 30"/>
          <p:cNvSpPr txBox="1"/>
          <p:nvPr/>
        </p:nvSpPr>
        <p:spPr>
          <a:xfrm>
            <a:off x="3639268" y="3194228"/>
            <a:ext cx="1921476" cy="394147"/>
          </a:xfrm>
          <a:prstGeom prst="rect">
            <a:avLst/>
          </a:prstGeom>
        </p:spPr>
        <p:txBody>
          <a:bodyPr wrap="square" lIns="0" tIns="0" rIns="0" bIns="0" rtlCol="0" anchor="t">
            <a:spAutoFit/>
          </a:bodyPr>
          <a:lstStyle/>
          <a:p>
            <a:pPr algn="ctr">
              <a:lnSpc>
                <a:spcPts val="1600"/>
              </a:lnSpc>
              <a:spcBef>
                <a:spcPct val="0"/>
              </a:spcBef>
            </a:pPr>
            <a:r>
              <a:rPr lang="fr-FR" sz="1200" dirty="0"/>
              <a:t>le K-</a:t>
            </a:r>
            <a:r>
              <a:rPr lang="fr-FR" sz="1200" dirty="0" err="1"/>
              <a:t>Nearest</a:t>
            </a:r>
            <a:r>
              <a:rPr lang="fr-FR" sz="1200" dirty="0"/>
              <a:t> Neighbors (KNN) </a:t>
            </a:r>
            <a:endParaRPr lang="en-US" sz="1143" dirty="0">
              <a:solidFill>
                <a:srgbClr val="051D40"/>
              </a:solidFill>
              <a:latin typeface="Open Sans Extra Bold"/>
            </a:endParaRPr>
          </a:p>
        </p:txBody>
      </p:sp>
      <p:sp>
        <p:nvSpPr>
          <p:cNvPr id="31" name="TextBox 31"/>
          <p:cNvSpPr txBox="1"/>
          <p:nvPr/>
        </p:nvSpPr>
        <p:spPr>
          <a:xfrm>
            <a:off x="6705246" y="3260626"/>
            <a:ext cx="1724404" cy="188962"/>
          </a:xfrm>
          <a:prstGeom prst="rect">
            <a:avLst/>
          </a:prstGeom>
        </p:spPr>
        <p:txBody>
          <a:bodyPr wrap="square" lIns="0" tIns="0" rIns="0" bIns="0" rtlCol="0" anchor="t">
            <a:spAutoFit/>
          </a:bodyPr>
          <a:lstStyle/>
          <a:p>
            <a:pPr algn="ctr">
              <a:lnSpc>
                <a:spcPts val="1600"/>
              </a:lnSpc>
              <a:spcBef>
                <a:spcPct val="0"/>
              </a:spcBef>
            </a:pPr>
            <a:r>
              <a:rPr lang="fr-FR" sz="1200" dirty="0"/>
              <a:t>Les arbres de décision</a:t>
            </a:r>
            <a:endParaRPr lang="en-US" sz="1143" dirty="0">
              <a:solidFill>
                <a:srgbClr val="051D40"/>
              </a:solidFill>
              <a:latin typeface="Open Sans Extra Bold"/>
            </a:endParaRPr>
          </a:p>
        </p:txBody>
      </p:sp>
      <p:pic>
        <p:nvPicPr>
          <p:cNvPr id="34" name="Image 33">
            <a:extLst>
              <a:ext uri="{FF2B5EF4-FFF2-40B4-BE49-F238E27FC236}">
                <a16:creationId xmlns:a16="http://schemas.microsoft.com/office/drawing/2014/main" id="{C8AFF68B-7069-4E09-B3A0-1107DD9B2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10" y="1375565"/>
            <a:ext cx="2736482" cy="16493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6" name="Image 35">
            <a:extLst>
              <a:ext uri="{FF2B5EF4-FFF2-40B4-BE49-F238E27FC236}">
                <a16:creationId xmlns:a16="http://schemas.microsoft.com/office/drawing/2014/main" id="{A9357618-CFC4-4C95-9B9C-9A1D8F0B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9" y="1318015"/>
            <a:ext cx="2817848" cy="17068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8" name="Image 37">
            <a:extLst>
              <a:ext uri="{FF2B5EF4-FFF2-40B4-BE49-F238E27FC236}">
                <a16:creationId xmlns:a16="http://schemas.microsoft.com/office/drawing/2014/main" id="{8524E9E3-19FB-4051-A717-A1467796CA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1315600"/>
            <a:ext cx="2817848" cy="16076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1000" fill="hold"/>
                                        <p:tgtEl>
                                          <p:spTgt spid="36"/>
                                        </p:tgtEl>
                                        <p:attrNameLst>
                                          <p:attrName>ppt_w</p:attrName>
                                        </p:attrNameLst>
                                      </p:cBhvr>
                                      <p:tavLst>
                                        <p:tav tm="0">
                                          <p:val>
                                            <p:fltVal val="0"/>
                                          </p:val>
                                        </p:tav>
                                        <p:tav tm="100000">
                                          <p:val>
                                            <p:strVal val="#ppt_w"/>
                                          </p:val>
                                        </p:tav>
                                      </p:tavLst>
                                    </p:anim>
                                    <p:anim calcmode="lin" valueType="num">
                                      <p:cBhvr>
                                        <p:cTn id="22" dur="1000" fill="hold"/>
                                        <p:tgtEl>
                                          <p:spTgt spid="36"/>
                                        </p:tgtEl>
                                        <p:attrNameLst>
                                          <p:attrName>ppt_h</p:attrName>
                                        </p:attrNameLst>
                                      </p:cBhvr>
                                      <p:tavLst>
                                        <p:tav tm="0">
                                          <p:val>
                                            <p:fltVal val="0"/>
                                          </p:val>
                                        </p:tav>
                                        <p:tav tm="100000">
                                          <p:val>
                                            <p:strVal val="#ppt_h"/>
                                          </p:val>
                                        </p:tav>
                                      </p:tavLst>
                                    </p:anim>
                                    <p:anim calcmode="lin" valueType="num">
                                      <p:cBhvr>
                                        <p:cTn id="23" dur="1000" fill="hold"/>
                                        <p:tgtEl>
                                          <p:spTgt spid="36"/>
                                        </p:tgtEl>
                                        <p:attrNameLst>
                                          <p:attrName>style.rotation</p:attrName>
                                        </p:attrNameLst>
                                      </p:cBhvr>
                                      <p:tavLst>
                                        <p:tav tm="0">
                                          <p:val>
                                            <p:fltVal val="90"/>
                                          </p:val>
                                        </p:tav>
                                        <p:tav tm="100000">
                                          <p:val>
                                            <p:fltVal val="0"/>
                                          </p:val>
                                        </p:tav>
                                      </p:tavLst>
                                    </p:anim>
                                    <p:animEffect transition="in" filter="fade">
                                      <p:cBhvr>
                                        <p:cTn id="24" dur="1000"/>
                                        <p:tgtEl>
                                          <p:spTgt spid="3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fltVal val="0"/>
                                          </p:val>
                                        </p:tav>
                                        <p:tav tm="100000">
                                          <p:val>
                                            <p:strVal val="#ppt_w"/>
                                          </p:val>
                                        </p:tav>
                                      </p:tavLst>
                                    </p:anim>
                                    <p:anim calcmode="lin" valueType="num">
                                      <p:cBhvr>
                                        <p:cTn id="28" dur="1000" fill="hold"/>
                                        <p:tgtEl>
                                          <p:spTgt spid="30"/>
                                        </p:tgtEl>
                                        <p:attrNameLst>
                                          <p:attrName>ppt_h</p:attrName>
                                        </p:attrNameLst>
                                      </p:cBhvr>
                                      <p:tavLst>
                                        <p:tav tm="0">
                                          <p:val>
                                            <p:fltVal val="0"/>
                                          </p:val>
                                        </p:tav>
                                        <p:tav tm="100000">
                                          <p:val>
                                            <p:strVal val="#ppt_h"/>
                                          </p:val>
                                        </p:tav>
                                      </p:tavLst>
                                    </p:anim>
                                    <p:anim calcmode="lin" valueType="num">
                                      <p:cBhvr>
                                        <p:cTn id="29" dur="1000" fill="hold"/>
                                        <p:tgtEl>
                                          <p:spTgt spid="30"/>
                                        </p:tgtEl>
                                        <p:attrNameLst>
                                          <p:attrName>style.rotation</p:attrName>
                                        </p:attrNameLst>
                                      </p:cBhvr>
                                      <p:tavLst>
                                        <p:tav tm="0">
                                          <p:val>
                                            <p:fltVal val="90"/>
                                          </p:val>
                                        </p:tav>
                                        <p:tav tm="100000">
                                          <p:val>
                                            <p:fltVal val="0"/>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1000" fill="hold"/>
                                        <p:tgtEl>
                                          <p:spTgt spid="38"/>
                                        </p:tgtEl>
                                        <p:attrNameLst>
                                          <p:attrName>ppt_w</p:attrName>
                                        </p:attrNameLst>
                                      </p:cBhvr>
                                      <p:tavLst>
                                        <p:tav tm="0">
                                          <p:val>
                                            <p:fltVal val="0"/>
                                          </p:val>
                                        </p:tav>
                                        <p:tav tm="100000">
                                          <p:val>
                                            <p:strVal val="#ppt_w"/>
                                          </p:val>
                                        </p:tav>
                                      </p:tavLst>
                                    </p:anim>
                                    <p:anim calcmode="lin" valueType="num">
                                      <p:cBhvr>
                                        <p:cTn id="36" dur="1000" fill="hold"/>
                                        <p:tgtEl>
                                          <p:spTgt spid="38"/>
                                        </p:tgtEl>
                                        <p:attrNameLst>
                                          <p:attrName>ppt_h</p:attrName>
                                        </p:attrNameLst>
                                      </p:cBhvr>
                                      <p:tavLst>
                                        <p:tav tm="0">
                                          <p:val>
                                            <p:fltVal val="0"/>
                                          </p:val>
                                        </p:tav>
                                        <p:tav tm="100000">
                                          <p:val>
                                            <p:strVal val="#ppt_h"/>
                                          </p:val>
                                        </p:tav>
                                      </p:tavLst>
                                    </p:anim>
                                    <p:anim calcmode="lin" valueType="num">
                                      <p:cBhvr>
                                        <p:cTn id="37" dur="1000" fill="hold"/>
                                        <p:tgtEl>
                                          <p:spTgt spid="38"/>
                                        </p:tgtEl>
                                        <p:attrNameLst>
                                          <p:attrName>style.rotation</p:attrName>
                                        </p:attrNameLst>
                                      </p:cBhvr>
                                      <p:tavLst>
                                        <p:tav tm="0">
                                          <p:val>
                                            <p:fltVal val="90"/>
                                          </p:val>
                                        </p:tav>
                                        <p:tav tm="100000">
                                          <p:val>
                                            <p:fltVal val="0"/>
                                          </p:val>
                                        </p:tav>
                                      </p:tavLst>
                                    </p:anim>
                                    <p:animEffect transition="in" filter="fade">
                                      <p:cBhvr>
                                        <p:cTn id="38" dur="1000"/>
                                        <p:tgtEl>
                                          <p:spTgt spid="38"/>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fltVal val="0"/>
                                          </p:val>
                                        </p:tav>
                                        <p:tav tm="100000">
                                          <p:val>
                                            <p:strVal val="#ppt_w"/>
                                          </p:val>
                                        </p:tav>
                                      </p:tavLst>
                                    </p:anim>
                                    <p:anim calcmode="lin" valueType="num">
                                      <p:cBhvr>
                                        <p:cTn id="42" dur="1000" fill="hold"/>
                                        <p:tgtEl>
                                          <p:spTgt spid="31"/>
                                        </p:tgtEl>
                                        <p:attrNameLst>
                                          <p:attrName>ppt_h</p:attrName>
                                        </p:attrNameLst>
                                      </p:cBhvr>
                                      <p:tavLst>
                                        <p:tav tm="0">
                                          <p:val>
                                            <p:fltVal val="0"/>
                                          </p:val>
                                        </p:tav>
                                        <p:tav tm="100000">
                                          <p:val>
                                            <p:strVal val="#ppt_h"/>
                                          </p:val>
                                        </p:tav>
                                      </p:tavLst>
                                    </p:anim>
                                    <p:anim calcmode="lin" valueType="num">
                                      <p:cBhvr>
                                        <p:cTn id="43" dur="1000" fill="hold"/>
                                        <p:tgtEl>
                                          <p:spTgt spid="31"/>
                                        </p:tgtEl>
                                        <p:attrNameLst>
                                          <p:attrName>style.rotation</p:attrName>
                                        </p:attrNameLst>
                                      </p:cBhvr>
                                      <p:tavLst>
                                        <p:tav tm="0">
                                          <p:val>
                                            <p:fltVal val="90"/>
                                          </p:val>
                                        </p:tav>
                                        <p:tav tm="100000">
                                          <p:val>
                                            <p:fltVal val="0"/>
                                          </p:val>
                                        </p:tav>
                                      </p:tavLst>
                                    </p:anim>
                                    <p:animEffect transition="in" filter="fade">
                                      <p:cBhvr>
                                        <p:cTn id="4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80"/>
          <p:cNvSpPr txBox="1">
            <a:spLocks noGrp="1"/>
          </p:cNvSpPr>
          <p:nvPr>
            <p:ph type="title"/>
          </p:nvPr>
        </p:nvSpPr>
        <p:spPr>
          <a:xfrm>
            <a:off x="4037645" y="2848140"/>
            <a:ext cx="316172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EXPLORATION</a:t>
            </a:r>
            <a:endParaRPr dirty="0"/>
          </a:p>
        </p:txBody>
      </p:sp>
      <p:sp>
        <p:nvSpPr>
          <p:cNvPr id="1205" name="Google Shape;1205;p80"/>
          <p:cNvSpPr txBox="1">
            <a:spLocks noGrp="1"/>
          </p:cNvSpPr>
          <p:nvPr>
            <p:ph type="title" idx="2"/>
          </p:nvPr>
        </p:nvSpPr>
        <p:spPr>
          <a:xfrm>
            <a:off x="5140560" y="1939770"/>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02</a:t>
            </a:r>
            <a:endParaRPr dirty="0"/>
          </a:p>
        </p:txBody>
      </p:sp>
      <p:sp>
        <p:nvSpPr>
          <p:cNvPr id="1206" name="Google Shape;1206;p8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80"/>
          <p:cNvGrpSpPr/>
          <p:nvPr/>
        </p:nvGrpSpPr>
        <p:grpSpPr>
          <a:xfrm>
            <a:off x="629692" y="1105264"/>
            <a:ext cx="144992" cy="269768"/>
            <a:chOff x="629692" y="1105264"/>
            <a:chExt cx="144992" cy="269768"/>
          </a:xfrm>
        </p:grpSpPr>
        <p:sp>
          <p:nvSpPr>
            <p:cNvPr id="1208" name="Google Shape;1208;p8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8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211" name="Google Shape;1211;p8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4</a:t>
            </a:r>
            <a:endParaRPr sz="1000"/>
          </a:p>
        </p:txBody>
      </p:sp>
      <p:sp>
        <p:nvSpPr>
          <p:cNvPr id="1212" name="Google Shape;1212;p8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13" name="Google Shape;1213;p8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1215" name="Google Shape;1215;p80"/>
          <p:cNvGrpSpPr/>
          <p:nvPr/>
        </p:nvGrpSpPr>
        <p:grpSpPr>
          <a:xfrm>
            <a:off x="5003057" y="1753045"/>
            <a:ext cx="4246000" cy="1230900"/>
            <a:chOff x="5017125" y="796150"/>
            <a:chExt cx="4246000" cy="1230900"/>
          </a:xfrm>
        </p:grpSpPr>
        <p:sp>
          <p:nvSpPr>
            <p:cNvPr id="1216" name="Google Shape;1216;p80"/>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29731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500"/>
                                        <p:tgtEl>
                                          <p:spTgt spid="1215"/>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205"/>
                                        </p:tgtEl>
                                        <p:attrNameLst>
                                          <p:attrName>style.visibility</p:attrName>
                                        </p:attrNameLst>
                                      </p:cBhvr>
                                      <p:to>
                                        <p:strVal val="visible"/>
                                      </p:to>
                                    </p:set>
                                    <p:anim calcmode="lin" valueType="num">
                                      <p:cBhvr additive="base">
                                        <p:cTn id="11" dur="1000"/>
                                        <p:tgtEl>
                                          <p:spTgt spid="1205"/>
                                        </p:tgtEl>
                                        <p:attrNameLst>
                                          <p:attrName>ppt_x</p:attrName>
                                        </p:attrNameLst>
                                      </p:cBhvr>
                                      <p:tavLst>
                                        <p:tav tm="0">
                                          <p:val>
                                            <p:strVal val="#ppt_x+1"/>
                                          </p:val>
                                        </p:tav>
                                        <p:tav tm="100000">
                                          <p:val>
                                            <p:strVal val="#ppt_x"/>
                                          </p:val>
                                        </p:tav>
                                      </p:tavLst>
                                    </p:anim>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1204"/>
                                        </p:tgtEl>
                                        <p:attrNameLst>
                                          <p:attrName>style.visibility</p:attrName>
                                        </p:attrNameLst>
                                      </p:cBhvr>
                                      <p:to>
                                        <p:strVal val="visible"/>
                                      </p:to>
                                    </p:set>
                                    <p:anim calcmode="lin" valueType="num">
                                      <p:cBhvr additive="base">
                                        <p:cTn id="15" dur="500" fill="hold"/>
                                        <p:tgtEl>
                                          <p:spTgt spid="1204"/>
                                        </p:tgtEl>
                                        <p:attrNameLst>
                                          <p:attrName>ppt_x</p:attrName>
                                        </p:attrNameLst>
                                      </p:cBhvr>
                                      <p:tavLst>
                                        <p:tav tm="0">
                                          <p:val>
                                            <p:strVal val="#ppt_x"/>
                                          </p:val>
                                        </p:tav>
                                        <p:tav tm="100000">
                                          <p:val>
                                            <p:strVal val="#ppt_x"/>
                                          </p:val>
                                        </p:tav>
                                      </p:tavLst>
                                    </p:anim>
                                    <p:anim calcmode="lin" valueType="num">
                                      <p:cBhvr additive="base">
                                        <p:cTn id="16" dur="500" fill="hold"/>
                                        <p:tgtEl>
                                          <p:spTgt spid="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28142" y="-1222951"/>
            <a:ext cx="7589401" cy="7589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grpSp>
        <p:nvGrpSpPr>
          <p:cNvPr id="5" name="Group 5"/>
          <p:cNvGrpSpPr/>
          <p:nvPr/>
        </p:nvGrpSpPr>
        <p:grpSpPr>
          <a:xfrm>
            <a:off x="-3003921" y="-898730"/>
            <a:ext cx="6940960" cy="69409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25400" tIns="25400" rIns="25400" bIns="25400" rtlCol="0" anchor="ctr"/>
            <a:lstStyle/>
            <a:p>
              <a:pPr algn="ctr">
                <a:lnSpc>
                  <a:spcPts val="1330"/>
                </a:lnSpc>
                <a:spcBef>
                  <a:spcPct val="0"/>
                </a:spcBef>
              </a:pPr>
              <a:endParaRPr sz="700"/>
            </a:p>
          </p:txBody>
        </p:sp>
      </p:grpSp>
      <p:sp>
        <p:nvSpPr>
          <p:cNvPr id="8" name="TextBox 8"/>
          <p:cNvSpPr txBox="1"/>
          <p:nvPr/>
        </p:nvSpPr>
        <p:spPr>
          <a:xfrm>
            <a:off x="960494" y="2208581"/>
            <a:ext cx="3016682" cy="385683"/>
          </a:xfrm>
          <a:prstGeom prst="rect">
            <a:avLst/>
          </a:prstGeom>
        </p:spPr>
        <p:txBody>
          <a:bodyPr lIns="0" tIns="0" rIns="0" bIns="0" rtlCol="0" anchor="t">
            <a:spAutoFit/>
          </a:bodyPr>
          <a:lstStyle/>
          <a:p>
            <a:pPr>
              <a:lnSpc>
                <a:spcPts val="3277"/>
              </a:lnSpc>
              <a:spcBef>
                <a:spcPct val="0"/>
              </a:spcBef>
            </a:pPr>
            <a:r>
              <a:rPr lang="en-US" sz="2340" dirty="0">
                <a:solidFill>
                  <a:srgbClr val="FDFDFD"/>
                </a:solidFill>
                <a:latin typeface="Open Sans Extra Bold"/>
              </a:rPr>
              <a:t>Exploration</a:t>
            </a:r>
          </a:p>
        </p:txBody>
      </p:sp>
      <p:sp>
        <p:nvSpPr>
          <p:cNvPr id="10" name="Freeform 10"/>
          <p:cNvSpPr/>
          <p:nvPr/>
        </p:nvSpPr>
        <p:spPr>
          <a:xfrm>
            <a:off x="4000689" y="397302"/>
            <a:ext cx="712128" cy="712128"/>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sz="700" dirty="0"/>
          </a:p>
        </p:txBody>
      </p:sp>
      <p:sp>
        <p:nvSpPr>
          <p:cNvPr id="11" name="TextBox 11"/>
          <p:cNvSpPr txBox="1"/>
          <p:nvPr/>
        </p:nvSpPr>
        <p:spPr>
          <a:xfrm>
            <a:off x="4785346" y="602804"/>
            <a:ext cx="2884173" cy="215444"/>
          </a:xfrm>
          <a:prstGeom prst="rect">
            <a:avLst/>
          </a:prstGeom>
        </p:spPr>
        <p:txBody>
          <a:bodyPr lIns="0" tIns="0" rIns="0" bIns="0" rtlCol="0" anchor="t">
            <a:spAutoFit/>
          </a:bodyPr>
          <a:lstStyle/>
          <a:p>
            <a:pPr algn="l"/>
            <a:r>
              <a:rPr lang="fr-FR" dirty="0">
                <a:solidFill>
                  <a:schemeClr val="tx1"/>
                </a:solidFill>
                <a:latin typeface="system-ui"/>
              </a:rPr>
              <a:t>Exploration Initiale des Données</a:t>
            </a:r>
          </a:p>
        </p:txBody>
      </p:sp>
      <p:sp>
        <p:nvSpPr>
          <p:cNvPr id="12" name="TextBox 12"/>
          <p:cNvSpPr txBox="1"/>
          <p:nvPr/>
        </p:nvSpPr>
        <p:spPr>
          <a:xfrm>
            <a:off x="4073218" y="533908"/>
            <a:ext cx="567070" cy="387222"/>
          </a:xfrm>
          <a:prstGeom prst="rect">
            <a:avLst/>
          </a:prstGeom>
        </p:spPr>
        <p:txBody>
          <a:bodyPr lIns="0" tIns="0" rIns="0" bIns="0" rtlCol="0" anchor="t">
            <a:spAutoFit/>
          </a:bodyPr>
          <a:lstStyle/>
          <a:p>
            <a:pPr algn="ctr">
              <a:lnSpc>
                <a:spcPts val="3349"/>
              </a:lnSpc>
              <a:spcBef>
                <a:spcPct val="0"/>
              </a:spcBef>
            </a:pPr>
            <a:r>
              <a:rPr lang="en-US" sz="2392">
                <a:solidFill>
                  <a:srgbClr val="FDFDFD"/>
                </a:solidFill>
                <a:latin typeface="Open Sans Extra Bold"/>
              </a:rPr>
              <a:t>01</a:t>
            </a:r>
          </a:p>
        </p:txBody>
      </p:sp>
      <p:sp>
        <p:nvSpPr>
          <p:cNvPr id="13" name="Freeform 13"/>
          <p:cNvSpPr/>
          <p:nvPr/>
        </p:nvSpPr>
        <p:spPr>
          <a:xfrm>
            <a:off x="4356753" y="1347156"/>
            <a:ext cx="712128" cy="712128"/>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5" name="TextBox 15"/>
          <p:cNvSpPr txBox="1"/>
          <p:nvPr/>
        </p:nvSpPr>
        <p:spPr>
          <a:xfrm>
            <a:off x="4429282" y="1483762"/>
            <a:ext cx="567070" cy="387222"/>
          </a:xfrm>
          <a:prstGeom prst="rect">
            <a:avLst/>
          </a:prstGeom>
        </p:spPr>
        <p:txBody>
          <a:bodyPr lIns="0" tIns="0" rIns="0" bIns="0" rtlCol="0" anchor="t">
            <a:spAutoFit/>
          </a:bodyPr>
          <a:lstStyle/>
          <a:p>
            <a:pPr algn="ctr">
              <a:lnSpc>
                <a:spcPts val="3349"/>
              </a:lnSpc>
              <a:spcBef>
                <a:spcPct val="0"/>
              </a:spcBef>
            </a:pPr>
            <a:r>
              <a:rPr lang="en-US" sz="2392">
                <a:solidFill>
                  <a:srgbClr val="FDFDFD"/>
                </a:solidFill>
                <a:latin typeface="Open Sans Extra Bold"/>
              </a:rPr>
              <a:t>02</a:t>
            </a:r>
          </a:p>
        </p:txBody>
      </p:sp>
      <p:sp>
        <p:nvSpPr>
          <p:cNvPr id="16" name="Freeform 16"/>
          <p:cNvSpPr/>
          <p:nvPr/>
        </p:nvSpPr>
        <p:spPr>
          <a:xfrm>
            <a:off x="4423790" y="2359901"/>
            <a:ext cx="712128" cy="712128"/>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8" name="TextBox 18"/>
          <p:cNvSpPr txBox="1"/>
          <p:nvPr/>
        </p:nvSpPr>
        <p:spPr>
          <a:xfrm>
            <a:off x="4474929" y="2479425"/>
            <a:ext cx="567070" cy="387222"/>
          </a:xfrm>
          <a:prstGeom prst="rect">
            <a:avLst/>
          </a:prstGeom>
        </p:spPr>
        <p:txBody>
          <a:bodyPr lIns="0" tIns="0" rIns="0" bIns="0" rtlCol="0" anchor="t">
            <a:spAutoFit/>
          </a:bodyPr>
          <a:lstStyle/>
          <a:p>
            <a:pPr algn="ctr">
              <a:lnSpc>
                <a:spcPts val="3349"/>
              </a:lnSpc>
              <a:spcBef>
                <a:spcPct val="0"/>
              </a:spcBef>
            </a:pPr>
            <a:r>
              <a:rPr lang="en-US" sz="2392" dirty="0">
                <a:solidFill>
                  <a:srgbClr val="FDFDFD"/>
                </a:solidFill>
                <a:latin typeface="Open Sans Extra Bold"/>
              </a:rPr>
              <a:t>03</a:t>
            </a:r>
          </a:p>
        </p:txBody>
      </p:sp>
      <p:sp>
        <p:nvSpPr>
          <p:cNvPr id="19" name="Freeform 19"/>
          <p:cNvSpPr/>
          <p:nvPr/>
        </p:nvSpPr>
        <p:spPr>
          <a:xfrm>
            <a:off x="4272944" y="3539006"/>
            <a:ext cx="712128" cy="712128"/>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1" name="TextBox 21"/>
          <p:cNvSpPr txBox="1"/>
          <p:nvPr/>
        </p:nvSpPr>
        <p:spPr>
          <a:xfrm>
            <a:off x="4345473" y="3647986"/>
            <a:ext cx="567070" cy="387222"/>
          </a:xfrm>
          <a:prstGeom prst="rect">
            <a:avLst/>
          </a:prstGeom>
        </p:spPr>
        <p:txBody>
          <a:bodyPr lIns="0" tIns="0" rIns="0" bIns="0" rtlCol="0" anchor="t">
            <a:spAutoFit/>
          </a:bodyPr>
          <a:lstStyle/>
          <a:p>
            <a:pPr algn="ctr">
              <a:lnSpc>
                <a:spcPts val="3349"/>
              </a:lnSpc>
              <a:spcBef>
                <a:spcPct val="0"/>
              </a:spcBef>
            </a:pPr>
            <a:r>
              <a:rPr lang="en-US" sz="2392" dirty="0">
                <a:solidFill>
                  <a:srgbClr val="FDFDFD"/>
                </a:solidFill>
                <a:latin typeface="Open Sans Extra Bold"/>
              </a:rPr>
              <a:t>04</a:t>
            </a:r>
          </a:p>
        </p:txBody>
      </p:sp>
      <p:grpSp>
        <p:nvGrpSpPr>
          <p:cNvPr id="22" name="Group 22"/>
          <p:cNvGrpSpPr/>
          <p:nvPr/>
        </p:nvGrpSpPr>
        <p:grpSpPr>
          <a:xfrm>
            <a:off x="3952728" y="1328016"/>
            <a:ext cx="186804" cy="18680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1820"/>
                </a:lnSpc>
              </a:pPr>
              <a:endParaRPr sz="700"/>
            </a:p>
          </p:txBody>
        </p:sp>
      </p:grpSp>
      <p:grpSp>
        <p:nvGrpSpPr>
          <p:cNvPr id="25" name="Group 25"/>
          <p:cNvGrpSpPr/>
          <p:nvPr/>
        </p:nvGrpSpPr>
        <p:grpSpPr>
          <a:xfrm>
            <a:off x="4157657" y="2090245"/>
            <a:ext cx="186804" cy="186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1820"/>
                </a:lnSpc>
              </a:pPr>
              <a:endParaRPr sz="700"/>
            </a:p>
          </p:txBody>
        </p:sp>
      </p:grpSp>
      <p:grpSp>
        <p:nvGrpSpPr>
          <p:cNvPr id="28" name="Group 28"/>
          <p:cNvGrpSpPr/>
          <p:nvPr/>
        </p:nvGrpSpPr>
        <p:grpSpPr>
          <a:xfrm>
            <a:off x="3972114" y="3701420"/>
            <a:ext cx="186804" cy="18680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1820"/>
                </a:lnSpc>
              </a:pPr>
              <a:endParaRPr sz="700"/>
            </a:p>
          </p:txBody>
        </p:sp>
      </p:grpSp>
      <p:grpSp>
        <p:nvGrpSpPr>
          <p:cNvPr id="31" name="Group 31"/>
          <p:cNvGrpSpPr/>
          <p:nvPr/>
        </p:nvGrpSpPr>
        <p:grpSpPr>
          <a:xfrm>
            <a:off x="4154730" y="2880241"/>
            <a:ext cx="186804" cy="1868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1820"/>
                </a:lnSpc>
              </a:pPr>
              <a:endParaRPr sz="700"/>
            </a:p>
          </p:txBody>
        </p:sp>
      </p:grpSp>
      <p:sp>
        <p:nvSpPr>
          <p:cNvPr id="34" name="TextBox 11">
            <a:extLst>
              <a:ext uri="{FF2B5EF4-FFF2-40B4-BE49-F238E27FC236}">
                <a16:creationId xmlns:a16="http://schemas.microsoft.com/office/drawing/2014/main" id="{7B816546-690B-4035-B95A-17482831FC7A}"/>
              </a:ext>
            </a:extLst>
          </p:cNvPr>
          <p:cNvSpPr txBox="1"/>
          <p:nvPr/>
        </p:nvSpPr>
        <p:spPr>
          <a:xfrm>
            <a:off x="5199693" y="1626128"/>
            <a:ext cx="2884173" cy="215444"/>
          </a:xfrm>
          <a:prstGeom prst="rect">
            <a:avLst/>
          </a:prstGeom>
        </p:spPr>
        <p:txBody>
          <a:bodyPr lIns="0" tIns="0" rIns="0" bIns="0" rtlCol="0" anchor="t">
            <a:spAutoFit/>
          </a:bodyPr>
          <a:lstStyle/>
          <a:p>
            <a:pPr algn="l"/>
            <a:r>
              <a:rPr lang="fr-FR" dirty="0">
                <a:solidFill>
                  <a:schemeClr val="tx1"/>
                </a:solidFill>
                <a:latin typeface="system-ui"/>
              </a:rPr>
              <a:t>Définition de la Target</a:t>
            </a:r>
          </a:p>
        </p:txBody>
      </p:sp>
      <p:sp>
        <p:nvSpPr>
          <p:cNvPr id="37" name="TextBox 11">
            <a:extLst>
              <a:ext uri="{FF2B5EF4-FFF2-40B4-BE49-F238E27FC236}">
                <a16:creationId xmlns:a16="http://schemas.microsoft.com/office/drawing/2014/main" id="{274146A2-4EFF-4042-A822-FE3B4973CDC1}"/>
              </a:ext>
            </a:extLst>
          </p:cNvPr>
          <p:cNvSpPr txBox="1"/>
          <p:nvPr/>
        </p:nvSpPr>
        <p:spPr>
          <a:xfrm>
            <a:off x="5150666" y="2574263"/>
            <a:ext cx="2884173" cy="430887"/>
          </a:xfrm>
          <a:prstGeom prst="rect">
            <a:avLst/>
          </a:prstGeom>
        </p:spPr>
        <p:txBody>
          <a:bodyPr lIns="0" tIns="0" rIns="0" bIns="0" rtlCol="0" anchor="t">
            <a:spAutoFit/>
          </a:bodyPr>
          <a:lstStyle/>
          <a:p>
            <a:pPr algn="ctr"/>
            <a:r>
              <a:rPr lang="fr-FR" dirty="0">
                <a:solidFill>
                  <a:schemeClr val="tx1"/>
                </a:solidFill>
                <a:latin typeface="system-ui"/>
              </a:rPr>
              <a:t>Traitement des Valeurs Manquantes et Anormales</a:t>
            </a:r>
          </a:p>
        </p:txBody>
      </p:sp>
      <p:sp>
        <p:nvSpPr>
          <p:cNvPr id="40" name="TextBox 11">
            <a:extLst>
              <a:ext uri="{FF2B5EF4-FFF2-40B4-BE49-F238E27FC236}">
                <a16:creationId xmlns:a16="http://schemas.microsoft.com/office/drawing/2014/main" id="{5A3535C3-94C0-421C-8F0F-30E6249E9722}"/>
              </a:ext>
            </a:extLst>
          </p:cNvPr>
          <p:cNvSpPr txBox="1"/>
          <p:nvPr/>
        </p:nvSpPr>
        <p:spPr>
          <a:xfrm>
            <a:off x="5058830" y="3771712"/>
            <a:ext cx="2884173" cy="215444"/>
          </a:xfrm>
          <a:prstGeom prst="rect">
            <a:avLst/>
          </a:prstGeom>
        </p:spPr>
        <p:txBody>
          <a:bodyPr lIns="0" tIns="0" rIns="0" bIns="0" rtlCol="0" anchor="t">
            <a:spAutoFit/>
          </a:bodyPr>
          <a:lstStyle/>
          <a:p>
            <a:pPr algn="l"/>
            <a:r>
              <a:rPr lang="fr-FR" dirty="0">
                <a:solidFill>
                  <a:schemeClr val="tx1"/>
                </a:solidFill>
                <a:latin typeface="system-ui"/>
              </a:rPr>
              <a:t>Filtrage des Données et Visualisation</a:t>
            </a:r>
          </a:p>
        </p:txBody>
      </p:sp>
      <p:sp>
        <p:nvSpPr>
          <p:cNvPr id="41" name="Freeform 19">
            <a:extLst>
              <a:ext uri="{FF2B5EF4-FFF2-40B4-BE49-F238E27FC236}">
                <a16:creationId xmlns:a16="http://schemas.microsoft.com/office/drawing/2014/main" id="{72926AF9-3752-419B-AEFC-5FF329398E7B}"/>
              </a:ext>
            </a:extLst>
          </p:cNvPr>
          <p:cNvSpPr/>
          <p:nvPr/>
        </p:nvSpPr>
        <p:spPr>
          <a:xfrm>
            <a:off x="3783467" y="4464921"/>
            <a:ext cx="712128" cy="712128"/>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2" name="TextBox 21">
            <a:extLst>
              <a:ext uri="{FF2B5EF4-FFF2-40B4-BE49-F238E27FC236}">
                <a16:creationId xmlns:a16="http://schemas.microsoft.com/office/drawing/2014/main" id="{82331C80-37B4-462C-9098-36E574B663CA}"/>
              </a:ext>
            </a:extLst>
          </p:cNvPr>
          <p:cNvSpPr txBox="1"/>
          <p:nvPr/>
        </p:nvSpPr>
        <p:spPr>
          <a:xfrm>
            <a:off x="3862212" y="4598069"/>
            <a:ext cx="567070" cy="387222"/>
          </a:xfrm>
          <a:prstGeom prst="rect">
            <a:avLst/>
          </a:prstGeom>
        </p:spPr>
        <p:txBody>
          <a:bodyPr lIns="0" tIns="0" rIns="0" bIns="0" rtlCol="0" anchor="t">
            <a:spAutoFit/>
          </a:bodyPr>
          <a:lstStyle/>
          <a:p>
            <a:pPr algn="ctr">
              <a:lnSpc>
                <a:spcPts val="3349"/>
              </a:lnSpc>
              <a:spcBef>
                <a:spcPct val="0"/>
              </a:spcBef>
            </a:pPr>
            <a:r>
              <a:rPr lang="en-US" sz="2392" dirty="0">
                <a:solidFill>
                  <a:srgbClr val="FDFDFD"/>
                </a:solidFill>
                <a:latin typeface="Open Sans Extra Bold"/>
              </a:rPr>
              <a:t>05</a:t>
            </a:r>
          </a:p>
        </p:txBody>
      </p:sp>
      <p:grpSp>
        <p:nvGrpSpPr>
          <p:cNvPr id="43" name="Group 28">
            <a:extLst>
              <a:ext uri="{FF2B5EF4-FFF2-40B4-BE49-F238E27FC236}">
                <a16:creationId xmlns:a16="http://schemas.microsoft.com/office/drawing/2014/main" id="{E046315A-8778-4CAB-9448-5E260CE6A948}"/>
              </a:ext>
            </a:extLst>
          </p:cNvPr>
          <p:cNvGrpSpPr/>
          <p:nvPr/>
        </p:nvGrpSpPr>
        <p:grpSpPr>
          <a:xfrm>
            <a:off x="3670541" y="4397886"/>
            <a:ext cx="186804" cy="186804"/>
            <a:chOff x="0" y="0"/>
            <a:chExt cx="812800" cy="812800"/>
          </a:xfrm>
        </p:grpSpPr>
        <p:sp>
          <p:nvSpPr>
            <p:cNvPr id="44" name="Freeform 29">
              <a:extLst>
                <a:ext uri="{FF2B5EF4-FFF2-40B4-BE49-F238E27FC236}">
                  <a16:creationId xmlns:a16="http://schemas.microsoft.com/office/drawing/2014/main" id="{19B8FF56-6AC8-411D-BC97-8A889D6795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5" name="TextBox 30">
              <a:extLst>
                <a:ext uri="{FF2B5EF4-FFF2-40B4-BE49-F238E27FC236}">
                  <a16:creationId xmlns:a16="http://schemas.microsoft.com/office/drawing/2014/main" id="{099C5A18-2C93-439B-9B6D-FE30BEC94741}"/>
                </a:ext>
              </a:extLst>
            </p:cNvPr>
            <p:cNvSpPr txBox="1"/>
            <p:nvPr/>
          </p:nvSpPr>
          <p:spPr>
            <a:xfrm>
              <a:off x="76200" y="28575"/>
              <a:ext cx="660400" cy="708025"/>
            </a:xfrm>
            <a:prstGeom prst="rect">
              <a:avLst/>
            </a:prstGeom>
          </p:spPr>
          <p:txBody>
            <a:bodyPr lIns="0" tIns="0" rIns="0" bIns="0" rtlCol="0" anchor="ctr"/>
            <a:lstStyle/>
            <a:p>
              <a:pPr algn="ctr">
                <a:lnSpc>
                  <a:spcPts val="1820"/>
                </a:lnSpc>
              </a:pPr>
              <a:endParaRPr sz="700"/>
            </a:p>
          </p:txBody>
        </p:sp>
      </p:grpSp>
      <p:sp>
        <p:nvSpPr>
          <p:cNvPr id="46" name="TextBox 11">
            <a:extLst>
              <a:ext uri="{FF2B5EF4-FFF2-40B4-BE49-F238E27FC236}">
                <a16:creationId xmlns:a16="http://schemas.microsoft.com/office/drawing/2014/main" id="{31EA3565-78C9-407A-9DA8-E95484DB6A60}"/>
              </a:ext>
            </a:extLst>
          </p:cNvPr>
          <p:cNvSpPr txBox="1"/>
          <p:nvPr/>
        </p:nvSpPr>
        <p:spPr>
          <a:xfrm>
            <a:off x="4590396" y="4711107"/>
            <a:ext cx="3258204" cy="215444"/>
          </a:xfrm>
          <a:prstGeom prst="rect">
            <a:avLst/>
          </a:prstGeom>
        </p:spPr>
        <p:txBody>
          <a:bodyPr wrap="square" lIns="0" tIns="0" rIns="0" bIns="0" rtlCol="0" anchor="t">
            <a:spAutoFit/>
          </a:bodyPr>
          <a:lstStyle/>
          <a:p>
            <a:pPr algn="l"/>
            <a:r>
              <a:rPr lang="fr-FR" dirty="0">
                <a:solidFill>
                  <a:schemeClr val="tx1"/>
                </a:solidFill>
                <a:latin typeface="system-ui"/>
              </a:rPr>
              <a:t>Nettoyage et Transformation des Données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80">
                                          <p:stCondLst>
                                            <p:cond delay="0"/>
                                          </p:stCondLst>
                                        </p:cTn>
                                        <p:tgtEl>
                                          <p:spTgt spid="34"/>
                                        </p:tgtEl>
                                      </p:cBhvr>
                                    </p:animEffect>
                                    <p:anim calcmode="lin" valueType="num">
                                      <p:cBhvr>
                                        <p:cTn id="5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63" dur="26">
                                          <p:stCondLst>
                                            <p:cond delay="650"/>
                                          </p:stCondLst>
                                        </p:cTn>
                                        <p:tgtEl>
                                          <p:spTgt spid="34"/>
                                        </p:tgtEl>
                                      </p:cBhvr>
                                      <p:to x="100000" y="60000"/>
                                    </p:animScale>
                                    <p:animScale>
                                      <p:cBhvr>
                                        <p:cTn id="64" dur="166" decel="50000">
                                          <p:stCondLst>
                                            <p:cond delay="676"/>
                                          </p:stCondLst>
                                        </p:cTn>
                                        <p:tgtEl>
                                          <p:spTgt spid="34"/>
                                        </p:tgtEl>
                                      </p:cBhvr>
                                      <p:to x="100000" y="100000"/>
                                    </p:animScale>
                                    <p:animScale>
                                      <p:cBhvr>
                                        <p:cTn id="65" dur="26">
                                          <p:stCondLst>
                                            <p:cond delay="1312"/>
                                          </p:stCondLst>
                                        </p:cTn>
                                        <p:tgtEl>
                                          <p:spTgt spid="34"/>
                                        </p:tgtEl>
                                      </p:cBhvr>
                                      <p:to x="100000" y="80000"/>
                                    </p:animScale>
                                    <p:animScale>
                                      <p:cBhvr>
                                        <p:cTn id="66" dur="166" decel="50000">
                                          <p:stCondLst>
                                            <p:cond delay="1338"/>
                                          </p:stCondLst>
                                        </p:cTn>
                                        <p:tgtEl>
                                          <p:spTgt spid="34"/>
                                        </p:tgtEl>
                                      </p:cBhvr>
                                      <p:to x="100000" y="100000"/>
                                    </p:animScale>
                                    <p:animScale>
                                      <p:cBhvr>
                                        <p:cTn id="67" dur="26">
                                          <p:stCondLst>
                                            <p:cond delay="1642"/>
                                          </p:stCondLst>
                                        </p:cTn>
                                        <p:tgtEl>
                                          <p:spTgt spid="34"/>
                                        </p:tgtEl>
                                      </p:cBhvr>
                                      <p:to x="100000" y="90000"/>
                                    </p:animScale>
                                    <p:animScale>
                                      <p:cBhvr>
                                        <p:cTn id="68" dur="166" decel="50000">
                                          <p:stCondLst>
                                            <p:cond delay="1668"/>
                                          </p:stCondLst>
                                        </p:cTn>
                                        <p:tgtEl>
                                          <p:spTgt spid="34"/>
                                        </p:tgtEl>
                                      </p:cBhvr>
                                      <p:to x="100000" y="100000"/>
                                    </p:animScale>
                                    <p:animScale>
                                      <p:cBhvr>
                                        <p:cTn id="69" dur="26">
                                          <p:stCondLst>
                                            <p:cond delay="1808"/>
                                          </p:stCondLst>
                                        </p:cTn>
                                        <p:tgtEl>
                                          <p:spTgt spid="34"/>
                                        </p:tgtEl>
                                      </p:cBhvr>
                                      <p:to x="100000" y="95000"/>
                                    </p:animScale>
                                    <p:animScale>
                                      <p:cBhvr>
                                        <p:cTn id="70" dur="166" decel="50000">
                                          <p:stCondLst>
                                            <p:cond delay="1834"/>
                                          </p:stCondLst>
                                        </p:cTn>
                                        <p:tgtEl>
                                          <p:spTgt spid="34"/>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80">
                                          <p:stCondLst>
                                            <p:cond delay="0"/>
                                          </p:stCondLst>
                                        </p:cTn>
                                        <p:tgtEl>
                                          <p:spTgt spid="16"/>
                                        </p:tgtEl>
                                      </p:cBhvr>
                                    </p:animEffect>
                                    <p:anim calcmode="lin" valueType="num">
                                      <p:cBhvr>
                                        <p:cTn id="7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81" dur="26">
                                          <p:stCondLst>
                                            <p:cond delay="650"/>
                                          </p:stCondLst>
                                        </p:cTn>
                                        <p:tgtEl>
                                          <p:spTgt spid="16"/>
                                        </p:tgtEl>
                                      </p:cBhvr>
                                      <p:to x="100000" y="60000"/>
                                    </p:animScale>
                                    <p:animScale>
                                      <p:cBhvr>
                                        <p:cTn id="82" dur="166" decel="50000">
                                          <p:stCondLst>
                                            <p:cond delay="676"/>
                                          </p:stCondLst>
                                        </p:cTn>
                                        <p:tgtEl>
                                          <p:spTgt spid="16"/>
                                        </p:tgtEl>
                                      </p:cBhvr>
                                      <p:to x="100000" y="100000"/>
                                    </p:animScale>
                                    <p:animScale>
                                      <p:cBhvr>
                                        <p:cTn id="83" dur="26">
                                          <p:stCondLst>
                                            <p:cond delay="1312"/>
                                          </p:stCondLst>
                                        </p:cTn>
                                        <p:tgtEl>
                                          <p:spTgt spid="16"/>
                                        </p:tgtEl>
                                      </p:cBhvr>
                                      <p:to x="100000" y="80000"/>
                                    </p:animScale>
                                    <p:animScale>
                                      <p:cBhvr>
                                        <p:cTn id="84" dur="166" decel="50000">
                                          <p:stCondLst>
                                            <p:cond delay="1338"/>
                                          </p:stCondLst>
                                        </p:cTn>
                                        <p:tgtEl>
                                          <p:spTgt spid="16"/>
                                        </p:tgtEl>
                                      </p:cBhvr>
                                      <p:to x="100000" y="100000"/>
                                    </p:animScale>
                                    <p:animScale>
                                      <p:cBhvr>
                                        <p:cTn id="85" dur="26">
                                          <p:stCondLst>
                                            <p:cond delay="1642"/>
                                          </p:stCondLst>
                                        </p:cTn>
                                        <p:tgtEl>
                                          <p:spTgt spid="16"/>
                                        </p:tgtEl>
                                      </p:cBhvr>
                                      <p:to x="100000" y="90000"/>
                                    </p:animScale>
                                    <p:animScale>
                                      <p:cBhvr>
                                        <p:cTn id="86" dur="166" decel="50000">
                                          <p:stCondLst>
                                            <p:cond delay="1668"/>
                                          </p:stCondLst>
                                        </p:cTn>
                                        <p:tgtEl>
                                          <p:spTgt spid="16"/>
                                        </p:tgtEl>
                                      </p:cBhvr>
                                      <p:to x="100000" y="100000"/>
                                    </p:animScale>
                                    <p:animScale>
                                      <p:cBhvr>
                                        <p:cTn id="87" dur="26">
                                          <p:stCondLst>
                                            <p:cond delay="1808"/>
                                          </p:stCondLst>
                                        </p:cTn>
                                        <p:tgtEl>
                                          <p:spTgt spid="16"/>
                                        </p:tgtEl>
                                      </p:cBhvr>
                                      <p:to x="100000" y="95000"/>
                                    </p:animScale>
                                    <p:animScale>
                                      <p:cBhvr>
                                        <p:cTn id="88" dur="166" decel="50000">
                                          <p:stCondLst>
                                            <p:cond delay="1834"/>
                                          </p:stCondLst>
                                        </p:cTn>
                                        <p:tgtEl>
                                          <p:spTgt spid="1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down)">
                                      <p:cBhvr>
                                        <p:cTn id="91" dur="580">
                                          <p:stCondLst>
                                            <p:cond delay="0"/>
                                          </p:stCondLst>
                                        </p:cTn>
                                        <p:tgtEl>
                                          <p:spTgt spid="37"/>
                                        </p:tgtEl>
                                      </p:cBhvr>
                                    </p:animEffect>
                                    <p:anim calcmode="lin" valueType="num">
                                      <p:cBhvr>
                                        <p:cTn id="92"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97" dur="26">
                                          <p:stCondLst>
                                            <p:cond delay="650"/>
                                          </p:stCondLst>
                                        </p:cTn>
                                        <p:tgtEl>
                                          <p:spTgt spid="37"/>
                                        </p:tgtEl>
                                      </p:cBhvr>
                                      <p:to x="100000" y="60000"/>
                                    </p:animScale>
                                    <p:animScale>
                                      <p:cBhvr>
                                        <p:cTn id="98" dur="166" decel="50000">
                                          <p:stCondLst>
                                            <p:cond delay="676"/>
                                          </p:stCondLst>
                                        </p:cTn>
                                        <p:tgtEl>
                                          <p:spTgt spid="37"/>
                                        </p:tgtEl>
                                      </p:cBhvr>
                                      <p:to x="100000" y="100000"/>
                                    </p:animScale>
                                    <p:animScale>
                                      <p:cBhvr>
                                        <p:cTn id="99" dur="26">
                                          <p:stCondLst>
                                            <p:cond delay="1312"/>
                                          </p:stCondLst>
                                        </p:cTn>
                                        <p:tgtEl>
                                          <p:spTgt spid="37"/>
                                        </p:tgtEl>
                                      </p:cBhvr>
                                      <p:to x="100000" y="80000"/>
                                    </p:animScale>
                                    <p:animScale>
                                      <p:cBhvr>
                                        <p:cTn id="100" dur="166" decel="50000">
                                          <p:stCondLst>
                                            <p:cond delay="1338"/>
                                          </p:stCondLst>
                                        </p:cTn>
                                        <p:tgtEl>
                                          <p:spTgt spid="37"/>
                                        </p:tgtEl>
                                      </p:cBhvr>
                                      <p:to x="100000" y="100000"/>
                                    </p:animScale>
                                    <p:animScale>
                                      <p:cBhvr>
                                        <p:cTn id="101" dur="26">
                                          <p:stCondLst>
                                            <p:cond delay="1642"/>
                                          </p:stCondLst>
                                        </p:cTn>
                                        <p:tgtEl>
                                          <p:spTgt spid="37"/>
                                        </p:tgtEl>
                                      </p:cBhvr>
                                      <p:to x="100000" y="90000"/>
                                    </p:animScale>
                                    <p:animScale>
                                      <p:cBhvr>
                                        <p:cTn id="102" dur="166" decel="50000">
                                          <p:stCondLst>
                                            <p:cond delay="1668"/>
                                          </p:stCondLst>
                                        </p:cTn>
                                        <p:tgtEl>
                                          <p:spTgt spid="37"/>
                                        </p:tgtEl>
                                      </p:cBhvr>
                                      <p:to x="100000" y="100000"/>
                                    </p:animScale>
                                    <p:animScale>
                                      <p:cBhvr>
                                        <p:cTn id="103" dur="26">
                                          <p:stCondLst>
                                            <p:cond delay="1808"/>
                                          </p:stCondLst>
                                        </p:cTn>
                                        <p:tgtEl>
                                          <p:spTgt spid="37"/>
                                        </p:tgtEl>
                                      </p:cBhvr>
                                      <p:to x="100000" y="95000"/>
                                    </p:animScale>
                                    <p:animScale>
                                      <p:cBhvr>
                                        <p:cTn id="104" dur="166" decel="50000">
                                          <p:stCondLst>
                                            <p:cond delay="1834"/>
                                          </p:stCondLst>
                                        </p:cTn>
                                        <p:tgtEl>
                                          <p:spTgt spid="37"/>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down)">
                                      <p:cBhvr>
                                        <p:cTn id="109" dur="580">
                                          <p:stCondLst>
                                            <p:cond delay="0"/>
                                          </p:stCondLst>
                                        </p:cTn>
                                        <p:tgtEl>
                                          <p:spTgt spid="19"/>
                                        </p:tgtEl>
                                      </p:cBhvr>
                                    </p:animEffect>
                                    <p:anim calcmode="lin" valueType="num">
                                      <p:cBhvr>
                                        <p:cTn id="11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15" dur="26">
                                          <p:stCondLst>
                                            <p:cond delay="650"/>
                                          </p:stCondLst>
                                        </p:cTn>
                                        <p:tgtEl>
                                          <p:spTgt spid="19"/>
                                        </p:tgtEl>
                                      </p:cBhvr>
                                      <p:to x="100000" y="60000"/>
                                    </p:animScale>
                                    <p:animScale>
                                      <p:cBhvr>
                                        <p:cTn id="116" dur="166" decel="50000">
                                          <p:stCondLst>
                                            <p:cond delay="676"/>
                                          </p:stCondLst>
                                        </p:cTn>
                                        <p:tgtEl>
                                          <p:spTgt spid="19"/>
                                        </p:tgtEl>
                                      </p:cBhvr>
                                      <p:to x="100000" y="100000"/>
                                    </p:animScale>
                                    <p:animScale>
                                      <p:cBhvr>
                                        <p:cTn id="117" dur="26">
                                          <p:stCondLst>
                                            <p:cond delay="1312"/>
                                          </p:stCondLst>
                                        </p:cTn>
                                        <p:tgtEl>
                                          <p:spTgt spid="19"/>
                                        </p:tgtEl>
                                      </p:cBhvr>
                                      <p:to x="100000" y="80000"/>
                                    </p:animScale>
                                    <p:animScale>
                                      <p:cBhvr>
                                        <p:cTn id="118" dur="166" decel="50000">
                                          <p:stCondLst>
                                            <p:cond delay="1338"/>
                                          </p:stCondLst>
                                        </p:cTn>
                                        <p:tgtEl>
                                          <p:spTgt spid="19"/>
                                        </p:tgtEl>
                                      </p:cBhvr>
                                      <p:to x="100000" y="100000"/>
                                    </p:animScale>
                                    <p:animScale>
                                      <p:cBhvr>
                                        <p:cTn id="119" dur="26">
                                          <p:stCondLst>
                                            <p:cond delay="1642"/>
                                          </p:stCondLst>
                                        </p:cTn>
                                        <p:tgtEl>
                                          <p:spTgt spid="19"/>
                                        </p:tgtEl>
                                      </p:cBhvr>
                                      <p:to x="100000" y="90000"/>
                                    </p:animScale>
                                    <p:animScale>
                                      <p:cBhvr>
                                        <p:cTn id="120" dur="166" decel="50000">
                                          <p:stCondLst>
                                            <p:cond delay="1668"/>
                                          </p:stCondLst>
                                        </p:cTn>
                                        <p:tgtEl>
                                          <p:spTgt spid="19"/>
                                        </p:tgtEl>
                                      </p:cBhvr>
                                      <p:to x="100000" y="100000"/>
                                    </p:animScale>
                                    <p:animScale>
                                      <p:cBhvr>
                                        <p:cTn id="121" dur="26">
                                          <p:stCondLst>
                                            <p:cond delay="1808"/>
                                          </p:stCondLst>
                                        </p:cTn>
                                        <p:tgtEl>
                                          <p:spTgt spid="19"/>
                                        </p:tgtEl>
                                      </p:cBhvr>
                                      <p:to x="100000" y="95000"/>
                                    </p:animScale>
                                    <p:animScale>
                                      <p:cBhvr>
                                        <p:cTn id="122" dur="166" decel="50000">
                                          <p:stCondLst>
                                            <p:cond delay="1834"/>
                                          </p:stCondLst>
                                        </p:cTn>
                                        <p:tgtEl>
                                          <p:spTgt spid="19"/>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wipe(down)">
                                      <p:cBhvr>
                                        <p:cTn id="125" dur="580">
                                          <p:stCondLst>
                                            <p:cond delay="0"/>
                                          </p:stCondLst>
                                        </p:cTn>
                                        <p:tgtEl>
                                          <p:spTgt spid="40"/>
                                        </p:tgtEl>
                                      </p:cBhvr>
                                    </p:animEffect>
                                    <p:anim calcmode="lin" valueType="num">
                                      <p:cBhvr>
                                        <p:cTn id="12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1" dur="26">
                                          <p:stCondLst>
                                            <p:cond delay="650"/>
                                          </p:stCondLst>
                                        </p:cTn>
                                        <p:tgtEl>
                                          <p:spTgt spid="40"/>
                                        </p:tgtEl>
                                      </p:cBhvr>
                                      <p:to x="100000" y="60000"/>
                                    </p:animScale>
                                    <p:animScale>
                                      <p:cBhvr>
                                        <p:cTn id="132" dur="166" decel="50000">
                                          <p:stCondLst>
                                            <p:cond delay="676"/>
                                          </p:stCondLst>
                                        </p:cTn>
                                        <p:tgtEl>
                                          <p:spTgt spid="40"/>
                                        </p:tgtEl>
                                      </p:cBhvr>
                                      <p:to x="100000" y="100000"/>
                                    </p:animScale>
                                    <p:animScale>
                                      <p:cBhvr>
                                        <p:cTn id="133" dur="26">
                                          <p:stCondLst>
                                            <p:cond delay="1312"/>
                                          </p:stCondLst>
                                        </p:cTn>
                                        <p:tgtEl>
                                          <p:spTgt spid="40"/>
                                        </p:tgtEl>
                                      </p:cBhvr>
                                      <p:to x="100000" y="80000"/>
                                    </p:animScale>
                                    <p:animScale>
                                      <p:cBhvr>
                                        <p:cTn id="134" dur="166" decel="50000">
                                          <p:stCondLst>
                                            <p:cond delay="1338"/>
                                          </p:stCondLst>
                                        </p:cTn>
                                        <p:tgtEl>
                                          <p:spTgt spid="40"/>
                                        </p:tgtEl>
                                      </p:cBhvr>
                                      <p:to x="100000" y="100000"/>
                                    </p:animScale>
                                    <p:animScale>
                                      <p:cBhvr>
                                        <p:cTn id="135" dur="26">
                                          <p:stCondLst>
                                            <p:cond delay="1642"/>
                                          </p:stCondLst>
                                        </p:cTn>
                                        <p:tgtEl>
                                          <p:spTgt spid="40"/>
                                        </p:tgtEl>
                                      </p:cBhvr>
                                      <p:to x="100000" y="90000"/>
                                    </p:animScale>
                                    <p:animScale>
                                      <p:cBhvr>
                                        <p:cTn id="136" dur="166" decel="50000">
                                          <p:stCondLst>
                                            <p:cond delay="1668"/>
                                          </p:stCondLst>
                                        </p:cTn>
                                        <p:tgtEl>
                                          <p:spTgt spid="40"/>
                                        </p:tgtEl>
                                      </p:cBhvr>
                                      <p:to x="100000" y="100000"/>
                                    </p:animScale>
                                    <p:animScale>
                                      <p:cBhvr>
                                        <p:cTn id="137" dur="26">
                                          <p:stCondLst>
                                            <p:cond delay="1808"/>
                                          </p:stCondLst>
                                        </p:cTn>
                                        <p:tgtEl>
                                          <p:spTgt spid="40"/>
                                        </p:tgtEl>
                                      </p:cBhvr>
                                      <p:to x="100000" y="95000"/>
                                    </p:animScale>
                                    <p:animScale>
                                      <p:cBhvr>
                                        <p:cTn id="138" dur="166" decel="50000">
                                          <p:stCondLst>
                                            <p:cond delay="1834"/>
                                          </p:stCondLst>
                                        </p:cTn>
                                        <p:tgtEl>
                                          <p:spTgt spid="40"/>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6" presetClass="entr" presetSubtype="0" fill="hold" nodeType="click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wipe(down)">
                                      <p:cBhvr>
                                        <p:cTn id="143" dur="580">
                                          <p:stCondLst>
                                            <p:cond delay="0"/>
                                          </p:stCondLst>
                                        </p:cTn>
                                        <p:tgtEl>
                                          <p:spTgt spid="41"/>
                                        </p:tgtEl>
                                      </p:cBhvr>
                                    </p:animEffect>
                                    <p:anim calcmode="lin" valueType="num">
                                      <p:cBhvr>
                                        <p:cTn id="14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49" dur="26">
                                          <p:stCondLst>
                                            <p:cond delay="650"/>
                                          </p:stCondLst>
                                        </p:cTn>
                                        <p:tgtEl>
                                          <p:spTgt spid="41"/>
                                        </p:tgtEl>
                                      </p:cBhvr>
                                      <p:to x="100000" y="60000"/>
                                    </p:animScale>
                                    <p:animScale>
                                      <p:cBhvr>
                                        <p:cTn id="150" dur="166" decel="50000">
                                          <p:stCondLst>
                                            <p:cond delay="676"/>
                                          </p:stCondLst>
                                        </p:cTn>
                                        <p:tgtEl>
                                          <p:spTgt spid="41"/>
                                        </p:tgtEl>
                                      </p:cBhvr>
                                      <p:to x="100000" y="100000"/>
                                    </p:animScale>
                                    <p:animScale>
                                      <p:cBhvr>
                                        <p:cTn id="151" dur="26">
                                          <p:stCondLst>
                                            <p:cond delay="1312"/>
                                          </p:stCondLst>
                                        </p:cTn>
                                        <p:tgtEl>
                                          <p:spTgt spid="41"/>
                                        </p:tgtEl>
                                      </p:cBhvr>
                                      <p:to x="100000" y="80000"/>
                                    </p:animScale>
                                    <p:animScale>
                                      <p:cBhvr>
                                        <p:cTn id="152" dur="166" decel="50000">
                                          <p:stCondLst>
                                            <p:cond delay="1338"/>
                                          </p:stCondLst>
                                        </p:cTn>
                                        <p:tgtEl>
                                          <p:spTgt spid="41"/>
                                        </p:tgtEl>
                                      </p:cBhvr>
                                      <p:to x="100000" y="100000"/>
                                    </p:animScale>
                                    <p:animScale>
                                      <p:cBhvr>
                                        <p:cTn id="153" dur="26">
                                          <p:stCondLst>
                                            <p:cond delay="1642"/>
                                          </p:stCondLst>
                                        </p:cTn>
                                        <p:tgtEl>
                                          <p:spTgt spid="41"/>
                                        </p:tgtEl>
                                      </p:cBhvr>
                                      <p:to x="100000" y="90000"/>
                                    </p:animScale>
                                    <p:animScale>
                                      <p:cBhvr>
                                        <p:cTn id="154" dur="166" decel="50000">
                                          <p:stCondLst>
                                            <p:cond delay="1668"/>
                                          </p:stCondLst>
                                        </p:cTn>
                                        <p:tgtEl>
                                          <p:spTgt spid="41"/>
                                        </p:tgtEl>
                                      </p:cBhvr>
                                      <p:to x="100000" y="100000"/>
                                    </p:animScale>
                                    <p:animScale>
                                      <p:cBhvr>
                                        <p:cTn id="155" dur="26">
                                          <p:stCondLst>
                                            <p:cond delay="1808"/>
                                          </p:stCondLst>
                                        </p:cTn>
                                        <p:tgtEl>
                                          <p:spTgt spid="41"/>
                                        </p:tgtEl>
                                      </p:cBhvr>
                                      <p:to x="100000" y="95000"/>
                                    </p:animScale>
                                    <p:animScale>
                                      <p:cBhvr>
                                        <p:cTn id="156" dur="166" decel="50000">
                                          <p:stCondLst>
                                            <p:cond delay="1834"/>
                                          </p:stCondLst>
                                        </p:cTn>
                                        <p:tgtEl>
                                          <p:spTgt spid="41"/>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wipe(down)">
                                      <p:cBhvr>
                                        <p:cTn id="159" dur="580">
                                          <p:stCondLst>
                                            <p:cond delay="0"/>
                                          </p:stCondLst>
                                        </p:cTn>
                                        <p:tgtEl>
                                          <p:spTgt spid="46"/>
                                        </p:tgtEl>
                                      </p:cBhvr>
                                    </p:animEffect>
                                    <p:anim calcmode="lin" valueType="num">
                                      <p:cBhvr>
                                        <p:cTn id="16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65" dur="26">
                                          <p:stCondLst>
                                            <p:cond delay="650"/>
                                          </p:stCondLst>
                                        </p:cTn>
                                        <p:tgtEl>
                                          <p:spTgt spid="46"/>
                                        </p:tgtEl>
                                      </p:cBhvr>
                                      <p:to x="100000" y="60000"/>
                                    </p:animScale>
                                    <p:animScale>
                                      <p:cBhvr>
                                        <p:cTn id="166" dur="166" decel="50000">
                                          <p:stCondLst>
                                            <p:cond delay="676"/>
                                          </p:stCondLst>
                                        </p:cTn>
                                        <p:tgtEl>
                                          <p:spTgt spid="46"/>
                                        </p:tgtEl>
                                      </p:cBhvr>
                                      <p:to x="100000" y="100000"/>
                                    </p:animScale>
                                    <p:animScale>
                                      <p:cBhvr>
                                        <p:cTn id="167" dur="26">
                                          <p:stCondLst>
                                            <p:cond delay="1312"/>
                                          </p:stCondLst>
                                        </p:cTn>
                                        <p:tgtEl>
                                          <p:spTgt spid="46"/>
                                        </p:tgtEl>
                                      </p:cBhvr>
                                      <p:to x="100000" y="80000"/>
                                    </p:animScale>
                                    <p:animScale>
                                      <p:cBhvr>
                                        <p:cTn id="168" dur="166" decel="50000">
                                          <p:stCondLst>
                                            <p:cond delay="1338"/>
                                          </p:stCondLst>
                                        </p:cTn>
                                        <p:tgtEl>
                                          <p:spTgt spid="46"/>
                                        </p:tgtEl>
                                      </p:cBhvr>
                                      <p:to x="100000" y="100000"/>
                                    </p:animScale>
                                    <p:animScale>
                                      <p:cBhvr>
                                        <p:cTn id="169" dur="26">
                                          <p:stCondLst>
                                            <p:cond delay="1642"/>
                                          </p:stCondLst>
                                        </p:cTn>
                                        <p:tgtEl>
                                          <p:spTgt spid="46"/>
                                        </p:tgtEl>
                                      </p:cBhvr>
                                      <p:to x="100000" y="90000"/>
                                    </p:animScale>
                                    <p:animScale>
                                      <p:cBhvr>
                                        <p:cTn id="170" dur="166" decel="50000">
                                          <p:stCondLst>
                                            <p:cond delay="1668"/>
                                          </p:stCondLst>
                                        </p:cTn>
                                        <p:tgtEl>
                                          <p:spTgt spid="46"/>
                                        </p:tgtEl>
                                      </p:cBhvr>
                                      <p:to x="100000" y="100000"/>
                                    </p:animScale>
                                    <p:animScale>
                                      <p:cBhvr>
                                        <p:cTn id="171" dur="26">
                                          <p:stCondLst>
                                            <p:cond delay="1808"/>
                                          </p:stCondLst>
                                        </p:cTn>
                                        <p:tgtEl>
                                          <p:spTgt spid="46"/>
                                        </p:tgtEl>
                                      </p:cBhvr>
                                      <p:to x="100000" y="95000"/>
                                    </p:animScale>
                                    <p:animScale>
                                      <p:cBhvr>
                                        <p:cTn id="172" dur="166" decel="50000">
                                          <p:stCondLst>
                                            <p:cond delay="1834"/>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4" grpId="0"/>
      <p:bldP spid="37" grpId="0"/>
      <p:bldP spid="40"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1358;p39">
            <a:extLst>
              <a:ext uri="{FF2B5EF4-FFF2-40B4-BE49-F238E27FC236}">
                <a16:creationId xmlns:a16="http://schemas.microsoft.com/office/drawing/2014/main" id="{84589D56-7EC7-4994-A7FA-E98F0C82FE57}"/>
              </a:ext>
            </a:extLst>
          </p:cNvPr>
          <p:cNvSpPr/>
          <p:nvPr/>
        </p:nvSpPr>
        <p:spPr>
          <a:xfrm>
            <a:off x="6096060" y="2015550"/>
            <a:ext cx="594300" cy="594300"/>
          </a:xfrm>
          <a:prstGeom prst="ellipse">
            <a:avLst/>
          </a:prstGeom>
          <a:solidFill>
            <a:srgbClr val="00B050"/>
          </a:solidFill>
          <a:ln>
            <a:noFill/>
          </a:ln>
        </p:spPr>
        <p:txBody>
          <a:bodyPr spcFirstLastPara="1" wrap="square" lIns="91425" tIns="91425" rIns="91425" bIns="91425" anchor="ctr" anchorCtr="0">
            <a:noAutofit/>
          </a:bodyPr>
          <a:lstStyle/>
          <a:p>
            <a:r>
              <a:rPr lang="en-US" sz="1800" dirty="0">
                <a:solidFill>
                  <a:srgbClr val="FDFDFD"/>
                </a:solidFill>
                <a:latin typeface="Open Sans Extra Bold"/>
              </a:rPr>
              <a:t> </a:t>
            </a:r>
            <a:r>
              <a:rPr lang="fr-FR" sz="1800" dirty="0"/>
              <a:t>4</a:t>
            </a:r>
            <a:endParaRPr sz="1800" dirty="0"/>
          </a:p>
        </p:txBody>
      </p:sp>
      <p:sp>
        <p:nvSpPr>
          <p:cNvPr id="47" name="Google Shape;1360;p39">
            <a:extLst>
              <a:ext uri="{FF2B5EF4-FFF2-40B4-BE49-F238E27FC236}">
                <a16:creationId xmlns:a16="http://schemas.microsoft.com/office/drawing/2014/main" id="{AC59EDEC-9190-4E29-939C-3E320EA1E0E5}"/>
              </a:ext>
            </a:extLst>
          </p:cNvPr>
          <p:cNvSpPr/>
          <p:nvPr/>
        </p:nvSpPr>
        <p:spPr>
          <a:xfrm>
            <a:off x="6134100" y="262950"/>
            <a:ext cx="594300" cy="594300"/>
          </a:xfrm>
          <a:prstGeom prst="ellipse">
            <a:avLst/>
          </a:prstGeom>
          <a:solidFill>
            <a:srgbClr val="7030A0"/>
          </a:solidFill>
          <a:ln>
            <a:noFill/>
          </a:ln>
        </p:spPr>
        <p:txBody>
          <a:bodyPr spcFirstLastPara="1" wrap="square" lIns="91425" tIns="91425" rIns="91425" bIns="91425" anchor="ctr" anchorCtr="0">
            <a:noAutofit/>
          </a:bodyPr>
          <a:lstStyle/>
          <a:p>
            <a:r>
              <a:rPr lang="en-US" sz="1800" dirty="0">
                <a:solidFill>
                  <a:srgbClr val="FDFDFD"/>
                </a:solidFill>
                <a:latin typeface="Open Sans Extra Bold"/>
              </a:rPr>
              <a:t> </a:t>
            </a:r>
            <a:r>
              <a:rPr lang="en-US" sz="1800" dirty="0">
                <a:solidFill>
                  <a:schemeClr val="tx1"/>
                </a:solidFill>
                <a:latin typeface="Open Sans Extra Bold"/>
              </a:rPr>
              <a:t>3</a:t>
            </a:r>
            <a:endParaRPr sz="1800" dirty="0"/>
          </a:p>
        </p:txBody>
      </p:sp>
      <p:sp>
        <p:nvSpPr>
          <p:cNvPr id="48" name="Google Shape;1362;p39">
            <a:extLst>
              <a:ext uri="{FF2B5EF4-FFF2-40B4-BE49-F238E27FC236}">
                <a16:creationId xmlns:a16="http://schemas.microsoft.com/office/drawing/2014/main" id="{7E97B0A8-44F5-47D8-BD0A-E98F7DE095ED}"/>
              </a:ext>
            </a:extLst>
          </p:cNvPr>
          <p:cNvSpPr/>
          <p:nvPr/>
        </p:nvSpPr>
        <p:spPr>
          <a:xfrm>
            <a:off x="2328617" y="285750"/>
            <a:ext cx="594300" cy="594300"/>
          </a:xfrm>
          <a:prstGeom prst="ellipse">
            <a:avLst/>
          </a:prstGeom>
          <a:solidFill>
            <a:srgbClr val="0070C0"/>
          </a:solidFill>
          <a:ln>
            <a:noFill/>
          </a:ln>
        </p:spPr>
        <p:txBody>
          <a:bodyPr spcFirstLastPara="1" wrap="square" lIns="91425" tIns="91425" rIns="91425" bIns="91425" anchor="ctr" anchorCtr="0">
            <a:noAutofit/>
          </a:bodyPr>
          <a:lstStyle/>
          <a:p>
            <a:r>
              <a:rPr lang="en-US" sz="1800" dirty="0">
                <a:solidFill>
                  <a:srgbClr val="242424"/>
                </a:solidFill>
                <a:latin typeface="Open Sans Extra Bold"/>
              </a:rPr>
              <a:t> 1</a:t>
            </a:r>
            <a:endParaRPr sz="1800" dirty="0">
              <a:solidFill>
                <a:srgbClr val="242424"/>
              </a:solidFill>
            </a:endParaRPr>
          </a:p>
        </p:txBody>
      </p:sp>
      <p:sp>
        <p:nvSpPr>
          <p:cNvPr id="49" name="Google Shape;1363;p39">
            <a:extLst>
              <a:ext uri="{FF2B5EF4-FFF2-40B4-BE49-F238E27FC236}">
                <a16:creationId xmlns:a16="http://schemas.microsoft.com/office/drawing/2014/main" id="{147FBACB-8F0D-4C77-AAC0-5669BD6E1174}"/>
              </a:ext>
            </a:extLst>
          </p:cNvPr>
          <p:cNvSpPr/>
          <p:nvPr/>
        </p:nvSpPr>
        <p:spPr>
          <a:xfrm>
            <a:off x="2324100" y="3341430"/>
            <a:ext cx="594300" cy="594300"/>
          </a:xfrm>
          <a:prstGeom prst="ellipse">
            <a:avLst/>
          </a:prstGeom>
          <a:solidFill>
            <a:srgbClr val="AE0000"/>
          </a:solidFill>
          <a:ln>
            <a:noFill/>
          </a:ln>
        </p:spPr>
        <p:txBody>
          <a:bodyPr spcFirstLastPara="1" wrap="square" lIns="91425" tIns="91425" rIns="91425" bIns="91425" anchor="ctr" anchorCtr="0">
            <a:noAutofit/>
          </a:bodyPr>
          <a:lstStyle/>
          <a:p>
            <a:r>
              <a:rPr lang="en-US" sz="1800" dirty="0">
                <a:solidFill>
                  <a:srgbClr val="FDFDFD"/>
                </a:solidFill>
                <a:latin typeface="Open Sans Extra Bold"/>
              </a:rPr>
              <a:t> </a:t>
            </a:r>
            <a:r>
              <a:rPr lang="en-US" sz="1800" dirty="0">
                <a:solidFill>
                  <a:schemeClr val="tx1"/>
                </a:solidFill>
                <a:latin typeface="Open Sans Extra Bold"/>
              </a:rPr>
              <a:t>2</a:t>
            </a:r>
            <a:endParaRPr lang="en-US" sz="1800" dirty="0">
              <a:solidFill>
                <a:schemeClr val="tx1"/>
              </a:solidFill>
            </a:endParaRPr>
          </a:p>
        </p:txBody>
      </p:sp>
      <p:cxnSp>
        <p:nvCxnSpPr>
          <p:cNvPr id="50" name="Google Shape;1366;p39">
            <a:extLst>
              <a:ext uri="{FF2B5EF4-FFF2-40B4-BE49-F238E27FC236}">
                <a16:creationId xmlns:a16="http://schemas.microsoft.com/office/drawing/2014/main" id="{92C96379-3206-4D16-8CB5-E2319345AEE6}"/>
              </a:ext>
            </a:extLst>
          </p:cNvPr>
          <p:cNvCxnSpPr>
            <a:cxnSpLocks/>
            <a:stCxn id="39" idx="2"/>
          </p:cNvCxnSpPr>
          <p:nvPr/>
        </p:nvCxnSpPr>
        <p:spPr>
          <a:xfrm flipH="1">
            <a:off x="5193668" y="2312700"/>
            <a:ext cx="902392" cy="129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Google Shape;1368;p39">
            <a:extLst>
              <a:ext uri="{FF2B5EF4-FFF2-40B4-BE49-F238E27FC236}">
                <a16:creationId xmlns:a16="http://schemas.microsoft.com/office/drawing/2014/main" id="{3E35B368-2329-4969-BDE9-D7A3DC19A862}"/>
              </a:ext>
            </a:extLst>
          </p:cNvPr>
          <p:cNvCxnSpPr>
            <a:cxnSpLocks/>
            <a:stCxn id="55" idx="1"/>
            <a:endCxn id="48" idx="6"/>
          </p:cNvCxnSpPr>
          <p:nvPr/>
        </p:nvCxnSpPr>
        <p:spPr>
          <a:xfrm rot="16200000" flipV="1">
            <a:off x="2895201" y="610616"/>
            <a:ext cx="1164534" cy="1109102"/>
          </a:xfrm>
          <a:prstGeom prst="bentConnector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 name="Google Shape;1370;p39">
            <a:extLst>
              <a:ext uri="{FF2B5EF4-FFF2-40B4-BE49-F238E27FC236}">
                <a16:creationId xmlns:a16="http://schemas.microsoft.com/office/drawing/2014/main" id="{80962F43-D2DD-45E2-8A03-2A782463B058}"/>
              </a:ext>
            </a:extLst>
          </p:cNvPr>
          <p:cNvSpPr txBox="1"/>
          <p:nvPr/>
        </p:nvSpPr>
        <p:spPr>
          <a:xfrm>
            <a:off x="-27618" y="348676"/>
            <a:ext cx="2725387" cy="168524"/>
          </a:xfrm>
          <a:prstGeom prst="rect">
            <a:avLst/>
          </a:prstGeom>
          <a:noFill/>
          <a:ln>
            <a:noFill/>
          </a:ln>
        </p:spPr>
        <p:txBody>
          <a:bodyPr spcFirstLastPara="1" wrap="square" lIns="91425" tIns="91425" rIns="91425" bIns="91425" anchor="ctr" anchorCtr="0">
            <a:noAutofit/>
          </a:bodyPr>
          <a:lstStyle/>
          <a:p>
            <a:pPr algn="ctr"/>
            <a:r>
              <a:rPr lang="fr-FR" sz="1600" dirty="0">
                <a:solidFill>
                  <a:srgbClr val="0070C0"/>
                </a:solidFill>
                <a:latin typeface="Sitka Heading" pitchFamily="2" charset="0"/>
              </a:rPr>
              <a:t>Suppression des valeurs manquantes critiques</a:t>
            </a:r>
            <a:endParaRPr lang="fr-FR" sz="1600" dirty="0">
              <a:solidFill>
                <a:srgbClr val="0070C0"/>
              </a:solidFill>
              <a:latin typeface="system-ui"/>
            </a:endParaRPr>
          </a:p>
        </p:txBody>
      </p:sp>
      <p:sp>
        <p:nvSpPr>
          <p:cNvPr id="53" name="Google Shape;1374;p39">
            <a:extLst>
              <a:ext uri="{FF2B5EF4-FFF2-40B4-BE49-F238E27FC236}">
                <a16:creationId xmlns:a16="http://schemas.microsoft.com/office/drawing/2014/main" id="{ADCF71BE-8100-4FB0-ACC3-AB5581C8CE93}"/>
              </a:ext>
            </a:extLst>
          </p:cNvPr>
          <p:cNvSpPr txBox="1"/>
          <p:nvPr/>
        </p:nvSpPr>
        <p:spPr>
          <a:xfrm>
            <a:off x="-173692" y="3087001"/>
            <a:ext cx="2763487" cy="186002"/>
          </a:xfrm>
          <a:prstGeom prst="rect">
            <a:avLst/>
          </a:prstGeom>
          <a:noFill/>
          <a:ln>
            <a:noFill/>
          </a:ln>
        </p:spPr>
        <p:txBody>
          <a:bodyPr spcFirstLastPara="1" wrap="square" lIns="91425" tIns="91425" rIns="91425" bIns="91425" anchor="ctr" anchorCtr="0">
            <a:noAutofit/>
          </a:bodyPr>
          <a:lstStyle/>
          <a:p>
            <a:pPr algn="ctr"/>
            <a:endParaRPr lang="fr-FR" sz="1600" dirty="0">
              <a:solidFill>
                <a:srgbClr val="00B050"/>
              </a:solidFill>
              <a:latin typeface="system-ui"/>
            </a:endParaRPr>
          </a:p>
        </p:txBody>
      </p:sp>
      <p:cxnSp>
        <p:nvCxnSpPr>
          <p:cNvPr id="54" name="Google Shape;1381;p39">
            <a:extLst>
              <a:ext uri="{FF2B5EF4-FFF2-40B4-BE49-F238E27FC236}">
                <a16:creationId xmlns:a16="http://schemas.microsoft.com/office/drawing/2014/main" id="{577C9BF9-4BD1-411C-982F-7E434208CE70}"/>
              </a:ext>
            </a:extLst>
          </p:cNvPr>
          <p:cNvCxnSpPr>
            <a:cxnSpLocks/>
          </p:cNvCxnSpPr>
          <p:nvPr/>
        </p:nvCxnSpPr>
        <p:spPr>
          <a:xfrm rot="5400000" flipH="1" flipV="1">
            <a:off x="4958208" y="571542"/>
            <a:ext cx="1194984" cy="1156801"/>
          </a:xfrm>
          <a:prstGeom prst="bentConnector3">
            <a:avLst>
              <a:gd name="adj1" fmla="val 98423"/>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5" name="Google Shape;1365;p39">
            <a:extLst>
              <a:ext uri="{FF2B5EF4-FFF2-40B4-BE49-F238E27FC236}">
                <a16:creationId xmlns:a16="http://schemas.microsoft.com/office/drawing/2014/main" id="{1F5DEDF7-02FE-43C5-9CFA-2F55487A0ED8}"/>
              </a:ext>
            </a:extLst>
          </p:cNvPr>
          <p:cNvSpPr/>
          <p:nvPr/>
        </p:nvSpPr>
        <p:spPr>
          <a:xfrm>
            <a:off x="3754325" y="1507950"/>
            <a:ext cx="1896214" cy="1635300"/>
          </a:xfrm>
          <a:prstGeom prst="ellipse">
            <a:avLst/>
          </a:prstGeom>
          <a:solidFill>
            <a:srgbClr val="FFC000"/>
          </a:solidFill>
          <a:ln>
            <a:noFill/>
          </a:ln>
        </p:spPr>
        <p:txBody>
          <a:bodyPr spcFirstLastPara="1" wrap="square" lIns="91425" tIns="91425" rIns="91425" bIns="91425" anchor="ctr" anchorCtr="0">
            <a:noAutofit/>
          </a:bodyPr>
          <a:lstStyle/>
          <a:p>
            <a:r>
              <a:rPr lang="fr-FR" sz="1800" dirty="0"/>
              <a:t>Explication</a:t>
            </a:r>
            <a:endParaRPr sz="1800" dirty="0"/>
          </a:p>
        </p:txBody>
      </p:sp>
      <p:sp>
        <p:nvSpPr>
          <p:cNvPr id="56" name="Google Shape;1374;p39">
            <a:extLst>
              <a:ext uri="{FF2B5EF4-FFF2-40B4-BE49-F238E27FC236}">
                <a16:creationId xmlns:a16="http://schemas.microsoft.com/office/drawing/2014/main" id="{F800F505-90D5-4816-96BE-76313D06B5E1}"/>
              </a:ext>
            </a:extLst>
          </p:cNvPr>
          <p:cNvSpPr txBox="1"/>
          <p:nvPr/>
        </p:nvSpPr>
        <p:spPr>
          <a:xfrm>
            <a:off x="6690360" y="331198"/>
            <a:ext cx="2763487" cy="186002"/>
          </a:xfrm>
          <a:prstGeom prst="rect">
            <a:avLst/>
          </a:prstGeom>
          <a:noFill/>
          <a:ln>
            <a:noFill/>
          </a:ln>
        </p:spPr>
        <p:txBody>
          <a:bodyPr spcFirstLastPara="1" wrap="square" lIns="91425" tIns="91425" rIns="91425" bIns="91425" anchor="ctr" anchorCtr="0">
            <a:noAutofit/>
          </a:bodyPr>
          <a:lstStyle/>
          <a:p>
            <a:pPr>
              <a:lnSpc>
                <a:spcPct val="250000"/>
              </a:lnSpc>
            </a:pPr>
            <a:r>
              <a:rPr lang="fr-FR" sz="1600" dirty="0">
                <a:solidFill>
                  <a:srgbClr val="7030A0"/>
                </a:solidFill>
                <a:latin typeface="Sitka Heading" pitchFamily="2" charset="0"/>
              </a:rPr>
              <a:t>Suppression des doublons.</a:t>
            </a:r>
          </a:p>
        </p:txBody>
      </p:sp>
      <p:sp>
        <p:nvSpPr>
          <p:cNvPr id="57" name="Google Shape;1374;p39">
            <a:extLst>
              <a:ext uri="{FF2B5EF4-FFF2-40B4-BE49-F238E27FC236}">
                <a16:creationId xmlns:a16="http://schemas.microsoft.com/office/drawing/2014/main" id="{24FC95C7-019A-4811-9C69-E496D14E3D46}"/>
              </a:ext>
            </a:extLst>
          </p:cNvPr>
          <p:cNvSpPr txBox="1"/>
          <p:nvPr/>
        </p:nvSpPr>
        <p:spPr>
          <a:xfrm>
            <a:off x="6380513" y="2232599"/>
            <a:ext cx="2763487" cy="186002"/>
          </a:xfrm>
          <a:prstGeom prst="rect">
            <a:avLst/>
          </a:prstGeom>
          <a:noFill/>
          <a:ln>
            <a:noFill/>
          </a:ln>
        </p:spPr>
        <p:txBody>
          <a:bodyPr spcFirstLastPara="1" wrap="square" lIns="91425" tIns="91425" rIns="91425" bIns="91425" anchor="ctr" anchorCtr="0">
            <a:noAutofit/>
          </a:bodyPr>
          <a:lstStyle/>
          <a:p>
            <a:pPr algn="ctr"/>
            <a:r>
              <a:rPr lang="fr-FR" sz="1600" dirty="0">
                <a:solidFill>
                  <a:srgbClr val="00B050"/>
                </a:solidFill>
                <a:latin typeface="system-ui"/>
              </a:rPr>
              <a:t>Vérifier la véracité des données</a:t>
            </a:r>
          </a:p>
        </p:txBody>
      </p:sp>
      <p:sp>
        <p:nvSpPr>
          <p:cNvPr id="58" name="Google Shape;1370;p39">
            <a:extLst>
              <a:ext uri="{FF2B5EF4-FFF2-40B4-BE49-F238E27FC236}">
                <a16:creationId xmlns:a16="http://schemas.microsoft.com/office/drawing/2014/main" id="{8FCEFBCF-80D8-4E60-B3C0-6EE9CF43F811}"/>
              </a:ext>
            </a:extLst>
          </p:cNvPr>
          <p:cNvSpPr txBox="1"/>
          <p:nvPr/>
        </p:nvSpPr>
        <p:spPr>
          <a:xfrm>
            <a:off x="-104137" y="3171334"/>
            <a:ext cx="2725387" cy="168524"/>
          </a:xfrm>
          <a:prstGeom prst="rect">
            <a:avLst/>
          </a:prstGeom>
          <a:noFill/>
          <a:ln>
            <a:noFill/>
          </a:ln>
        </p:spPr>
        <p:txBody>
          <a:bodyPr spcFirstLastPara="1" wrap="square" lIns="91425" tIns="91425" rIns="91425" bIns="91425" anchor="ctr" anchorCtr="0">
            <a:noAutofit/>
          </a:bodyPr>
          <a:lstStyle/>
          <a:p>
            <a:pPr algn="ctr"/>
            <a:r>
              <a:rPr lang="fr-FR" sz="1600" dirty="0">
                <a:solidFill>
                  <a:srgbClr val="FF0000"/>
                </a:solidFill>
                <a:latin typeface="system-ui"/>
              </a:rPr>
              <a:t>Encodage des variable catégorielle en numérique</a:t>
            </a:r>
          </a:p>
        </p:txBody>
      </p:sp>
      <p:pic>
        <p:nvPicPr>
          <p:cNvPr id="59" name="Picture 2">
            <a:extLst>
              <a:ext uri="{FF2B5EF4-FFF2-40B4-BE49-F238E27FC236}">
                <a16:creationId xmlns:a16="http://schemas.microsoft.com/office/drawing/2014/main" id="{4525C5DC-2630-492C-B3B6-BF5A2B88B45C}"/>
              </a:ext>
            </a:extLst>
          </p:cNvPr>
          <p:cNvPicPr>
            <a:picLocks noChangeAspect="1"/>
          </p:cNvPicPr>
          <p:nvPr/>
        </p:nvPicPr>
        <p:blipFill>
          <a:blip r:embed="rId3"/>
          <a:stretch>
            <a:fillRect/>
          </a:stretch>
        </p:blipFill>
        <p:spPr>
          <a:xfrm>
            <a:off x="429566" y="778609"/>
            <a:ext cx="1822286" cy="2072645"/>
          </a:xfrm>
          <a:prstGeom prst="rect">
            <a:avLst/>
          </a:prstGeom>
        </p:spPr>
      </p:pic>
      <p:cxnSp>
        <p:nvCxnSpPr>
          <p:cNvPr id="60" name="Google Shape;1368;p39">
            <a:extLst>
              <a:ext uri="{FF2B5EF4-FFF2-40B4-BE49-F238E27FC236}">
                <a16:creationId xmlns:a16="http://schemas.microsoft.com/office/drawing/2014/main" id="{413559DD-B3A3-4F93-BB41-A3B45A79439C}"/>
              </a:ext>
            </a:extLst>
          </p:cNvPr>
          <p:cNvCxnSpPr>
            <a:cxnSpLocks/>
            <a:stCxn id="55" idx="3"/>
            <a:endCxn id="49" idx="6"/>
          </p:cNvCxnSpPr>
          <p:nvPr/>
        </p:nvCxnSpPr>
        <p:spPr>
          <a:xfrm rot="5400000">
            <a:off x="3107803" y="2714364"/>
            <a:ext cx="734814" cy="1113619"/>
          </a:xfrm>
          <a:prstGeom prst="bentConnector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1" name="Picture 3">
            <a:extLst>
              <a:ext uri="{FF2B5EF4-FFF2-40B4-BE49-F238E27FC236}">
                <a16:creationId xmlns:a16="http://schemas.microsoft.com/office/drawing/2014/main" id="{8BF891A1-FFE9-43F7-9716-7A6F141B7C23}"/>
              </a:ext>
            </a:extLst>
          </p:cNvPr>
          <p:cNvPicPr>
            <a:picLocks noChangeAspect="1"/>
          </p:cNvPicPr>
          <p:nvPr/>
        </p:nvPicPr>
        <p:blipFill>
          <a:blip r:embed="rId4"/>
          <a:stretch>
            <a:fillRect/>
          </a:stretch>
        </p:blipFill>
        <p:spPr>
          <a:xfrm>
            <a:off x="264813" y="3603243"/>
            <a:ext cx="1797921" cy="1444802"/>
          </a:xfrm>
          <a:prstGeom prst="rect">
            <a:avLst/>
          </a:prstGeom>
        </p:spPr>
      </p:pic>
      <p:pic>
        <p:nvPicPr>
          <p:cNvPr id="62" name="Picture 12">
            <a:extLst>
              <a:ext uri="{FF2B5EF4-FFF2-40B4-BE49-F238E27FC236}">
                <a16:creationId xmlns:a16="http://schemas.microsoft.com/office/drawing/2014/main" id="{48C97C40-00B5-4229-99A7-5BAAF28834A1}"/>
              </a:ext>
            </a:extLst>
          </p:cNvPr>
          <p:cNvPicPr>
            <a:picLocks noChangeAspect="1"/>
          </p:cNvPicPr>
          <p:nvPr/>
        </p:nvPicPr>
        <p:blipFill>
          <a:blip r:embed="rId5"/>
          <a:stretch>
            <a:fillRect/>
          </a:stretch>
        </p:blipFill>
        <p:spPr>
          <a:xfrm>
            <a:off x="5592115" y="930199"/>
            <a:ext cx="3453379" cy="764917"/>
          </a:xfrm>
          <a:prstGeom prst="rect">
            <a:avLst/>
          </a:prstGeom>
        </p:spPr>
      </p:pic>
      <p:pic>
        <p:nvPicPr>
          <p:cNvPr id="63" name="Picture 23">
            <a:extLst>
              <a:ext uri="{FF2B5EF4-FFF2-40B4-BE49-F238E27FC236}">
                <a16:creationId xmlns:a16="http://schemas.microsoft.com/office/drawing/2014/main" id="{206B8272-B418-4961-81D5-D9F128E47D91}"/>
              </a:ext>
            </a:extLst>
          </p:cNvPr>
          <p:cNvPicPr>
            <a:picLocks noChangeAspect="1"/>
          </p:cNvPicPr>
          <p:nvPr/>
        </p:nvPicPr>
        <p:blipFill>
          <a:blip r:embed="rId6"/>
          <a:stretch>
            <a:fillRect/>
          </a:stretch>
        </p:blipFill>
        <p:spPr>
          <a:xfrm>
            <a:off x="6134100" y="2770082"/>
            <a:ext cx="2890076" cy="1879952"/>
          </a:xfrm>
          <a:prstGeom prst="rect">
            <a:avLst/>
          </a:prstGeom>
        </p:spPr>
      </p:pic>
    </p:spTree>
    <p:extLst>
      <p:ext uri="{BB962C8B-B14F-4D97-AF65-F5344CB8AC3E}">
        <p14:creationId xmlns:p14="http://schemas.microsoft.com/office/powerpoint/2010/main" val="2000577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140977" y="2865375"/>
            <a:ext cx="3376095" cy="841800"/>
          </a:xfrm>
          <a:prstGeom prst="rect">
            <a:avLst/>
          </a:prstGeom>
        </p:spPr>
        <p:txBody>
          <a:bodyPr spcFirstLastPara="1" wrap="square" lIns="91425" tIns="91425" rIns="91425" bIns="91425" anchor="ctr" anchorCtr="0">
            <a:noAutofit/>
          </a:bodyPr>
          <a:lstStyle/>
          <a:p>
            <a:pPr algn="ctr"/>
            <a:r>
              <a:rPr lang="fr-FR" sz="1600" b="1" dirty="0"/>
              <a:t>Visualisations</a:t>
            </a:r>
          </a:p>
        </p:txBody>
      </p:sp>
      <p:sp>
        <p:nvSpPr>
          <p:cNvPr id="930" name="Google Shape;930;p70"/>
          <p:cNvSpPr txBox="1">
            <a:spLocks noGrp="1"/>
          </p:cNvSpPr>
          <p:nvPr>
            <p:ph type="title" idx="2"/>
          </p:nvPr>
        </p:nvSpPr>
        <p:spPr>
          <a:xfrm>
            <a:off x="2287906" y="1752374"/>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2190715" y="-324836"/>
            <a:ext cx="1230900" cy="3127551"/>
            <a:chOff x="4707114" y="-328523"/>
            <a:chExt cx="1230900" cy="3058036"/>
          </a:xfrm>
        </p:grpSpPr>
        <p:sp>
          <p:nvSpPr>
            <p:cNvPr id="941" name="Google Shape;941;p70"/>
            <p:cNvSpPr/>
            <p:nvPr/>
          </p:nvSpPr>
          <p:spPr>
            <a:xfrm>
              <a:off x="4707114" y="1498613"/>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70"/>
            <p:cNvSpPr/>
            <p:nvPr/>
          </p:nvSpPr>
          <p:spPr>
            <a:xfrm rot="16200000">
              <a:off x="4394302" y="576879"/>
              <a:ext cx="1856524" cy="457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98152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2" presetClass="entr" presetSubtype="1" fill="hold" nodeType="afterEffect">
                                  <p:stCondLst>
                                    <p:cond delay="0"/>
                                  </p:stCondLst>
                                  <p:childTnLst>
                                    <p:set>
                                      <p:cBhvr>
                                        <p:cTn id="10" dur="1" fill="hold">
                                          <p:stCondLst>
                                            <p:cond delay="0"/>
                                          </p:stCondLst>
                                        </p:cTn>
                                        <p:tgtEl>
                                          <p:spTgt spid="930"/>
                                        </p:tgtEl>
                                        <p:attrNameLst>
                                          <p:attrName>style.visibility</p:attrName>
                                        </p:attrNameLst>
                                      </p:cBhvr>
                                      <p:to>
                                        <p:strVal val="visible"/>
                                      </p:to>
                                    </p:set>
                                    <p:anim calcmode="lin" valueType="num">
                                      <p:cBhvr additive="base">
                                        <p:cTn id="11" dur="1500"/>
                                        <p:tgtEl>
                                          <p:spTgt spid="930"/>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29"/>
                                        </p:tgtEl>
                                        <p:attrNameLst>
                                          <p:attrName>style.visibility</p:attrName>
                                        </p:attrNameLst>
                                      </p:cBhvr>
                                      <p:to>
                                        <p:strVal val="visible"/>
                                      </p:to>
                                    </p:set>
                                    <p:animEffect transition="in" filter="fade">
                                      <p:cBhvr>
                                        <p:cTn id="15"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p:bldLst>
  </p:timing>
</p:sld>
</file>

<file path=ppt/theme/theme1.xml><?xml version="1.0" encoding="utf-8"?>
<a:theme xmlns:a="http://schemas.openxmlformats.org/drawingml/2006/main"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5520</TotalTime>
  <Words>1940</Words>
  <Application>Microsoft Office PowerPoint</Application>
  <PresentationFormat>Affichage à l'écran (16:9)</PresentationFormat>
  <Paragraphs>214</Paragraphs>
  <Slides>20</Slides>
  <Notes>18</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20</vt:i4>
      </vt:variant>
    </vt:vector>
  </HeadingPairs>
  <TitlesOfParts>
    <vt:vector size="39" baseType="lpstr">
      <vt:lpstr>Open Sans Extra Bold</vt:lpstr>
      <vt:lpstr>Sitka Subheading</vt:lpstr>
      <vt:lpstr>Montserrat</vt:lpstr>
      <vt:lpstr>Calibri</vt:lpstr>
      <vt:lpstr>ui-monospace</vt:lpstr>
      <vt:lpstr>ui-sans-serif</vt:lpstr>
      <vt:lpstr>Montserrat Alternates</vt:lpstr>
      <vt:lpstr>Arial</vt:lpstr>
      <vt:lpstr>Montserrat ExtraBold</vt:lpstr>
      <vt:lpstr>Times New Roman</vt:lpstr>
      <vt:lpstr>system-ui</vt:lpstr>
      <vt:lpstr>Bahnschrift</vt:lpstr>
      <vt:lpstr>Wingdings</vt:lpstr>
      <vt:lpstr>Bahnschrift SemiCondensed</vt:lpstr>
      <vt:lpstr>Poppins</vt:lpstr>
      <vt:lpstr>Sitka Heading</vt:lpstr>
      <vt:lpstr>Montserrat Bold</vt:lpstr>
      <vt:lpstr>Fira Sans</vt:lpstr>
      <vt:lpstr>Tech Company Branding Guidelines XL by Slidesgo</vt:lpstr>
      <vt:lpstr>Présentation PowerPoint</vt:lpstr>
      <vt:lpstr>Présentation PowerPoint</vt:lpstr>
      <vt:lpstr>01</vt:lpstr>
      <vt:lpstr>Présentation PowerPoint</vt:lpstr>
      <vt:lpstr>Présentation PowerPoint</vt:lpstr>
      <vt:lpstr>EXPLORATION</vt:lpstr>
      <vt:lpstr>Présentation PowerPoint</vt:lpstr>
      <vt:lpstr>Présentation PowerPoint</vt:lpstr>
      <vt:lpstr>Visualisations</vt:lpstr>
      <vt:lpstr>Visualisations</vt:lpstr>
      <vt:lpstr>Visualisations</vt:lpstr>
      <vt:lpstr>Visualisations</vt:lpstr>
      <vt:lpstr>Visualisations</vt:lpstr>
      <vt:lpstr>Visualisations</vt:lpstr>
      <vt:lpstr>Visualisations</vt:lpstr>
      <vt:lpstr>Visualisations</vt:lpstr>
      <vt:lpstr>Modèle de Prédiction</vt:lpstr>
      <vt:lpstr>Modèle de Prédiction</vt:lpstr>
      <vt:lpstr>Modèle de Prédiction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combinatorial optimization: A methodological tour d’horizon</dc:title>
  <dc:creator>user</dc:creator>
  <cp:lastModifiedBy>Amani YAHIA BEY</cp:lastModifiedBy>
  <cp:revision>158</cp:revision>
  <dcterms:modified xsi:type="dcterms:W3CDTF">2024-05-23T22:30:15Z</dcterms:modified>
</cp:coreProperties>
</file>